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x="18288000" cy="10287000"/>
  <p:notesSz cx="6858000" cy="9144000"/>
  <p:embeddedFontLst>
    <p:embeddedFont>
      <p:font typeface="DM Sans Bold Italics" charset="1" panose="00000000000000000000"/>
      <p:regular r:id="rId51"/>
    </p:embeddedFont>
    <p:embeddedFont>
      <p:font typeface="Montserrat Classic" charset="1" panose="00000500000000000000"/>
      <p:regular r:id="rId52"/>
    </p:embeddedFont>
    <p:embeddedFont>
      <p:font typeface="Jonathan" charset="1" panose="00000000000000000000"/>
      <p:regular r:id="rId53"/>
    </p:embeddedFont>
    <p:embeddedFont>
      <p:font typeface="Glacial Indifference Bold" charset="1" panose="00000800000000000000"/>
      <p:regular r:id="rId54"/>
    </p:embeddedFont>
    <p:embeddedFont>
      <p:font typeface="Glacial Indifference" charset="1" panose="00000000000000000000"/>
      <p:regular r:id="rId55"/>
    </p:embeddedFont>
    <p:embeddedFont>
      <p:font typeface="Kaushan Script" charset="1" panose="03060602040705080205"/>
      <p:regular r:id="rId56"/>
    </p:embeddedFont>
    <p:embeddedFont>
      <p:font typeface="Aerospace bold" charset="1" panose="00000500000000000000"/>
      <p:regular r:id="rId57"/>
    </p:embeddedFont>
    <p:embeddedFont>
      <p:font typeface="Sugo Display" charset="1" panose="02000506020000020004"/>
      <p:regular r:id="rId58"/>
    </p:embeddedFont>
    <p:embeddedFont>
      <p:font typeface="Montserrat Bold" charset="1" panose="00000800000000000000"/>
      <p:regular r:id="rId59"/>
    </p:embeddedFont>
    <p:embeddedFont>
      <p:font typeface="Higuen Elegant Serif" charset="1" panose="00000000000000000000"/>
      <p:regular r:id="rId60"/>
    </p:embeddedFont>
    <p:embeddedFont>
      <p:font typeface="Beautifully Delicious Script" charset="1" panose="00000500000000000000"/>
      <p:regular r:id="rId61"/>
    </p:embeddedFont>
    <p:embeddedFont>
      <p:font typeface="Lora" charset="1" panose="00000500000000000000"/>
      <p:regular r:id="rId62"/>
    </p:embeddedFont>
    <p:embeddedFont>
      <p:font typeface="Saint George" charset="1" panose="00000000000000000000"/>
      <p:regular r:id="rId63"/>
    </p:embeddedFont>
    <p:embeddedFont>
      <p:font typeface="Arimo Bold" charset="1" panose="020B0704020202020204"/>
      <p:regular r:id="rId64"/>
    </p:embeddedFont>
    <p:embeddedFont>
      <p:font typeface="Arimo" charset="1" panose="020B0604020202020204"/>
      <p:regular r:id="rId65"/>
    </p:embeddedFont>
    <p:embeddedFont>
      <p:font typeface="Nickainley" charset="1" panose="00000500000000000000"/>
      <p:regular r:id="rId66"/>
    </p:embeddedFont>
    <p:embeddedFont>
      <p:font typeface="Lovelace Bold" charset="1" panose="0000070000000000000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0.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3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3.png" Type="http://schemas.openxmlformats.org/officeDocument/2006/relationships/image"/><Relationship Id="rId8" Target="../media/image44.png" Type="http://schemas.openxmlformats.org/officeDocument/2006/relationships/image"/><Relationship Id="rId9" Target="../media/image4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 Id="rId9" Target="../media/image4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11.jpe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5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png" Type="http://schemas.openxmlformats.org/officeDocument/2006/relationships/image"/><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52.png" Type="http://schemas.openxmlformats.org/officeDocument/2006/relationships/image"/><Relationship Id="rId8" Target="../media/image53.png" Type="http://schemas.openxmlformats.org/officeDocument/2006/relationships/image"/><Relationship Id="rId9" Target="../media/image5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52.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57.png" Type="http://schemas.openxmlformats.org/officeDocument/2006/relationships/image"/><Relationship Id="rId8" Target="../media/image58.png" Type="http://schemas.openxmlformats.org/officeDocument/2006/relationships/image"/><Relationship Id="rId9" Target="../media/image5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5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61.png" Type="http://schemas.openxmlformats.org/officeDocument/2006/relationships/image"/><Relationship Id="rId8" Target="../media/image62.png" Type="http://schemas.openxmlformats.org/officeDocument/2006/relationships/image"/><Relationship Id="rId9" Target="../media/image6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6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64.png" Type="http://schemas.openxmlformats.org/officeDocument/2006/relationships/image"/><Relationship Id="rId8" Target="../media/image65.png" Type="http://schemas.openxmlformats.org/officeDocument/2006/relationships/image"/><Relationship Id="rId9" Target="../media/image66.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6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12.png" Type="http://schemas.openxmlformats.org/officeDocument/2006/relationships/image"/><Relationship Id="rId5" Target="../media/image11.jpe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png" Type="http://schemas.openxmlformats.org/officeDocument/2006/relationships/image"/><Relationship Id="rId11" Target="../media/image72.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67.png" Type="http://schemas.openxmlformats.org/officeDocument/2006/relationships/image"/><Relationship Id="rId7" Target="../media/image68.png" Type="http://schemas.openxmlformats.org/officeDocument/2006/relationships/image"/><Relationship Id="rId8" Target="../media/image69.png" Type="http://schemas.openxmlformats.org/officeDocument/2006/relationships/image"/><Relationship Id="rId9" Target="../media/image7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73.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74.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11" Target="../media/image80.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75.pn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 Id="rId9" Target="../media/image78.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75.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81.png" Type="http://schemas.openxmlformats.org/officeDocument/2006/relationships/image"/><Relationship Id="rId5" Target="../media/image82.png" Type="http://schemas.openxmlformats.org/officeDocument/2006/relationships/image"/><Relationship Id="rId6" Target="../media/image7.png" Type="http://schemas.openxmlformats.org/officeDocument/2006/relationships/image"/><Relationship Id="rId7" Target="../media/image8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6.png" Type="http://schemas.openxmlformats.org/officeDocument/2006/relationships/image"/><Relationship Id="rId13" Target="../media/image7.png" Type="http://schemas.openxmlformats.org/officeDocument/2006/relationships/image"/><Relationship Id="rId14" Target="../media/image8.png" Type="http://schemas.openxmlformats.org/officeDocument/2006/relationships/image"/><Relationship Id="rId15" Target="../media/image14.png" Type="http://schemas.openxmlformats.org/officeDocument/2006/relationships/image"/><Relationship Id="rId16" Target="../media/image24.png" Type="http://schemas.openxmlformats.org/officeDocument/2006/relationships/image"/><Relationship Id="rId17" Target="../media/image5.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2" Target="../media/image10.jpeg" Type="http://schemas.openxmlformats.org/officeDocument/2006/relationships/image"/><Relationship Id="rId3" Target="../media/image25.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14.png" Type="http://schemas.openxmlformats.org/officeDocument/2006/relationships/image"/><Relationship Id="rId9" Target="../media/image2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5.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7.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2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9059">
            <a:off x="12394542" y="-551031"/>
            <a:ext cx="6580383" cy="7520438"/>
          </a:xfrm>
          <a:custGeom>
            <a:avLst/>
            <a:gdLst/>
            <a:ahLst/>
            <a:cxnLst/>
            <a:rect r="r" b="b" t="t" l="l"/>
            <a:pathLst>
              <a:path h="7520438" w="6580383">
                <a:moveTo>
                  <a:pt x="0" y="0"/>
                </a:moveTo>
                <a:lnTo>
                  <a:pt x="6580384" y="0"/>
                </a:lnTo>
                <a:lnTo>
                  <a:pt x="6580384" y="7520438"/>
                </a:lnTo>
                <a:lnTo>
                  <a:pt x="0" y="7520438"/>
                </a:lnTo>
                <a:lnTo>
                  <a:pt x="0" y="0"/>
                </a:lnTo>
                <a:close/>
              </a:path>
            </a:pathLst>
          </a:custGeom>
          <a:blipFill>
            <a:blip r:embed="rId2"/>
            <a:stretch>
              <a:fillRect l="0" t="0" r="0" b="0"/>
            </a:stretch>
          </a:blipFill>
        </p:spPr>
      </p:sp>
      <p:sp>
        <p:nvSpPr>
          <p:cNvPr name="Freeform 3" id="3"/>
          <p:cNvSpPr/>
          <p:nvPr/>
        </p:nvSpPr>
        <p:spPr>
          <a:xfrm flipH="false" flipV="false" rot="0">
            <a:off x="15684734" y="-68308"/>
            <a:ext cx="2469326" cy="2194016"/>
          </a:xfrm>
          <a:custGeom>
            <a:avLst/>
            <a:gdLst/>
            <a:ahLst/>
            <a:cxnLst/>
            <a:rect r="r" b="b" t="t" l="l"/>
            <a:pathLst>
              <a:path h="2194016" w="2469326">
                <a:moveTo>
                  <a:pt x="0" y="0"/>
                </a:moveTo>
                <a:lnTo>
                  <a:pt x="2469327" y="0"/>
                </a:lnTo>
                <a:lnTo>
                  <a:pt x="2469327" y="2194016"/>
                </a:lnTo>
                <a:lnTo>
                  <a:pt x="0" y="2194016"/>
                </a:lnTo>
                <a:lnTo>
                  <a:pt x="0" y="0"/>
                </a:lnTo>
                <a:close/>
              </a:path>
            </a:pathLst>
          </a:custGeom>
          <a:blipFill>
            <a:blip r:embed="rId3"/>
            <a:stretch>
              <a:fillRect l="0" t="0" r="0" b="0"/>
            </a:stretch>
          </a:blipFill>
        </p:spPr>
      </p:sp>
      <p:sp>
        <p:nvSpPr>
          <p:cNvPr name="Freeform 4" id="4"/>
          <p:cNvSpPr/>
          <p:nvPr/>
        </p:nvSpPr>
        <p:spPr>
          <a:xfrm flipH="false" flipV="true" rot="5400000">
            <a:off x="14814584" y="-3154754"/>
            <a:ext cx="3748209" cy="4114800"/>
          </a:xfrm>
          <a:custGeom>
            <a:avLst/>
            <a:gdLst/>
            <a:ahLst/>
            <a:cxnLst/>
            <a:rect r="r" b="b" t="t" l="l"/>
            <a:pathLst>
              <a:path h="4114800" w="3748209">
                <a:moveTo>
                  <a:pt x="0" y="4114800"/>
                </a:moveTo>
                <a:lnTo>
                  <a:pt x="3748209" y="4114800"/>
                </a:lnTo>
                <a:lnTo>
                  <a:pt x="3748209"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909059">
            <a:off x="89523" y="4121134"/>
            <a:ext cx="6791129" cy="7761290"/>
          </a:xfrm>
          <a:custGeom>
            <a:avLst/>
            <a:gdLst/>
            <a:ahLst/>
            <a:cxnLst/>
            <a:rect r="r" b="b" t="t" l="l"/>
            <a:pathLst>
              <a:path h="7761290" w="6791129">
                <a:moveTo>
                  <a:pt x="0" y="0"/>
                </a:moveTo>
                <a:lnTo>
                  <a:pt x="6791128" y="0"/>
                </a:lnTo>
                <a:lnTo>
                  <a:pt x="6791128" y="7761290"/>
                </a:lnTo>
                <a:lnTo>
                  <a:pt x="0" y="7761290"/>
                </a:lnTo>
                <a:lnTo>
                  <a:pt x="0" y="0"/>
                </a:lnTo>
                <a:close/>
              </a:path>
            </a:pathLst>
          </a:custGeom>
          <a:blipFill>
            <a:blip r:embed="rId2"/>
            <a:stretch>
              <a:fillRect l="0" t="0" r="0" b="0"/>
            </a:stretch>
          </a:blipFill>
        </p:spPr>
      </p:sp>
      <p:sp>
        <p:nvSpPr>
          <p:cNvPr name="Freeform 6" id="6"/>
          <p:cNvSpPr/>
          <p:nvPr/>
        </p:nvSpPr>
        <p:spPr>
          <a:xfrm flipH="true" flipV="false" rot="5400000">
            <a:off x="-623413" y="7902915"/>
            <a:ext cx="3748209" cy="4114800"/>
          </a:xfrm>
          <a:custGeom>
            <a:avLst/>
            <a:gdLst/>
            <a:ahLst/>
            <a:cxnLst/>
            <a:rect r="r" b="b" t="t" l="l"/>
            <a:pathLst>
              <a:path h="4114800" w="3748209">
                <a:moveTo>
                  <a:pt x="3748209" y="0"/>
                </a:moveTo>
                <a:lnTo>
                  <a:pt x="0" y="0"/>
                </a:lnTo>
                <a:lnTo>
                  <a:pt x="0" y="4114800"/>
                </a:lnTo>
                <a:lnTo>
                  <a:pt x="3748209" y="4114800"/>
                </a:lnTo>
                <a:lnTo>
                  <a:pt x="374820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7" id="7"/>
          <p:cNvSpPr/>
          <p:nvPr/>
        </p:nvSpPr>
        <p:spPr>
          <a:xfrm rot="0">
            <a:off x="1028700" y="9196388"/>
            <a:ext cx="16230600" cy="0"/>
          </a:xfrm>
          <a:prstGeom prst="line">
            <a:avLst/>
          </a:prstGeom>
          <a:ln cap="flat" w="171450">
            <a:solidFill>
              <a:srgbClr val="FFFFFF"/>
            </a:solidFill>
            <a:prstDash val="solid"/>
            <a:headEnd type="none" len="sm" w="sm"/>
            <a:tailEnd type="none" len="sm" w="sm"/>
          </a:ln>
        </p:spPr>
      </p:sp>
      <p:sp>
        <p:nvSpPr>
          <p:cNvPr name="Freeform 8" id="8"/>
          <p:cNvSpPr/>
          <p:nvPr/>
        </p:nvSpPr>
        <p:spPr>
          <a:xfrm flipH="false" flipV="false" rot="0">
            <a:off x="1250692" y="319734"/>
            <a:ext cx="1944796" cy="949313"/>
          </a:xfrm>
          <a:custGeom>
            <a:avLst/>
            <a:gdLst/>
            <a:ahLst/>
            <a:cxnLst/>
            <a:rect r="r" b="b" t="t" l="l"/>
            <a:pathLst>
              <a:path h="949313" w="1944796">
                <a:moveTo>
                  <a:pt x="0" y="0"/>
                </a:moveTo>
                <a:lnTo>
                  <a:pt x="1944796" y="0"/>
                </a:lnTo>
                <a:lnTo>
                  <a:pt x="1944796" y="949313"/>
                </a:lnTo>
                <a:lnTo>
                  <a:pt x="0" y="949313"/>
                </a:lnTo>
                <a:lnTo>
                  <a:pt x="0" y="0"/>
                </a:lnTo>
                <a:close/>
              </a:path>
            </a:pathLst>
          </a:custGeom>
          <a:blipFill>
            <a:blip r:embed="rId6"/>
            <a:stretch>
              <a:fillRect l="-1973" t="-13619" r="-1973" b="0"/>
            </a:stretch>
          </a:blipFill>
        </p:spPr>
      </p:sp>
      <p:grpSp>
        <p:nvGrpSpPr>
          <p:cNvPr name="Group 9" id="9"/>
          <p:cNvGrpSpPr/>
          <p:nvPr/>
        </p:nvGrpSpPr>
        <p:grpSpPr>
          <a:xfrm rot="0">
            <a:off x="1250692" y="8774488"/>
            <a:ext cx="18865207" cy="1759946"/>
            <a:chOff x="0" y="0"/>
            <a:chExt cx="25153609" cy="2346594"/>
          </a:xfrm>
        </p:grpSpPr>
        <p:sp>
          <p:nvSpPr>
            <p:cNvPr name="TextBox 10" id="10"/>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11" id="11"/>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7"/>
              <a:stretch>
                <a:fillRect l="0" t="0" r="0" b="0"/>
              </a:stretch>
            </a:blipFill>
          </p:spPr>
        </p:sp>
        <p:sp>
          <p:nvSpPr>
            <p:cNvPr name="Freeform 12" id="12"/>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8"/>
              <a:stretch>
                <a:fillRect l="0" t="0" r="0" b="0"/>
              </a:stretch>
            </a:blipFill>
          </p:spPr>
        </p:sp>
        <p:sp>
          <p:nvSpPr>
            <p:cNvPr name="Freeform 13" id="13"/>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9"/>
              <a:stretch>
                <a:fillRect l="0" t="0" r="0" b="0"/>
              </a:stretch>
            </a:blipFill>
          </p:spPr>
        </p:sp>
        <p:sp>
          <p:nvSpPr>
            <p:cNvPr name="TextBox 14" id="14"/>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5" id="15"/>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6" id="16"/>
          <p:cNvSpPr/>
          <p:nvPr/>
        </p:nvSpPr>
        <p:spPr>
          <a:xfrm flipH="false" flipV="false" rot="0">
            <a:off x="5803332" y="1600934"/>
            <a:ext cx="7343333" cy="6840179"/>
          </a:xfrm>
          <a:custGeom>
            <a:avLst/>
            <a:gdLst/>
            <a:ahLst/>
            <a:cxnLst/>
            <a:rect r="r" b="b" t="t" l="l"/>
            <a:pathLst>
              <a:path h="6840179" w="7343333">
                <a:moveTo>
                  <a:pt x="0" y="0"/>
                </a:moveTo>
                <a:lnTo>
                  <a:pt x="7343333" y="0"/>
                </a:lnTo>
                <a:lnTo>
                  <a:pt x="7343333" y="6840179"/>
                </a:lnTo>
                <a:lnTo>
                  <a:pt x="0" y="6840179"/>
                </a:lnTo>
                <a:lnTo>
                  <a:pt x="0" y="0"/>
                </a:lnTo>
                <a:close/>
              </a:path>
            </a:pathLst>
          </a:custGeom>
          <a:blipFill>
            <a:blip r:embed="rId10"/>
            <a:stretch>
              <a:fillRect l="0" t="0" r="0" b="0"/>
            </a:stretch>
          </a:blipFill>
        </p:spPr>
      </p:sp>
      <p:sp>
        <p:nvSpPr>
          <p:cNvPr name="TextBox 17" id="17"/>
          <p:cNvSpPr txBox="true"/>
          <p:nvPr/>
        </p:nvSpPr>
        <p:spPr>
          <a:xfrm rot="0">
            <a:off x="6066303" y="731203"/>
            <a:ext cx="7057503" cy="537845"/>
          </a:xfrm>
          <a:prstGeom prst="rect">
            <a:avLst/>
          </a:prstGeom>
        </p:spPr>
        <p:txBody>
          <a:bodyPr anchor="t" rtlCol="false" tIns="0" lIns="0" bIns="0" rIns="0">
            <a:spAutoFit/>
          </a:bodyPr>
          <a:lstStyle/>
          <a:p>
            <a:pPr algn="ctr">
              <a:lnSpc>
                <a:spcPts val="4480"/>
              </a:lnSpc>
            </a:pPr>
            <a:r>
              <a:rPr lang="en-US" sz="3200">
                <a:solidFill>
                  <a:srgbClr val="725D4C"/>
                </a:solidFill>
                <a:latin typeface="Montserrat Classic"/>
                <a:ea typeface="Montserrat Classic"/>
                <a:cs typeface="Montserrat Classic"/>
                <a:sym typeface="Montserrat Classic"/>
              </a:rPr>
              <a:t>L Y C R YX   D E C O U P A G E</a:t>
            </a:r>
          </a:p>
        </p:txBody>
      </p:sp>
      <p:sp>
        <p:nvSpPr>
          <p:cNvPr name="TextBox 18" id="18"/>
          <p:cNvSpPr txBox="true"/>
          <p:nvPr/>
        </p:nvSpPr>
        <p:spPr>
          <a:xfrm rot="0">
            <a:off x="9933717" y="7112242"/>
            <a:ext cx="7325583" cy="2848072"/>
          </a:xfrm>
          <a:prstGeom prst="rect">
            <a:avLst/>
          </a:prstGeom>
        </p:spPr>
        <p:txBody>
          <a:bodyPr anchor="t" rtlCol="false" tIns="0" lIns="0" bIns="0" rIns="0">
            <a:spAutoFit/>
          </a:bodyPr>
          <a:lstStyle/>
          <a:p>
            <a:pPr algn="ctr">
              <a:lnSpc>
                <a:spcPts val="19594"/>
              </a:lnSpc>
            </a:pPr>
            <a:r>
              <a:rPr lang="en-US" sz="26125">
                <a:solidFill>
                  <a:srgbClr val="725D4C"/>
                </a:solidFill>
                <a:latin typeface="Jonathan"/>
                <a:ea typeface="Jonathan"/>
                <a:cs typeface="Jonathan"/>
                <a:sym typeface="Jonathan"/>
              </a:rPr>
              <a:t>catalog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sp>
        <p:nvSpPr>
          <p:cNvPr name="TextBox 4" id="4"/>
          <p:cNvSpPr txBox="true"/>
          <p:nvPr/>
        </p:nvSpPr>
        <p:spPr>
          <a:xfrm rot="0">
            <a:off x="2022529" y="9709768"/>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1250692" y="9677619"/>
            <a:ext cx="576718" cy="542794"/>
          </a:xfrm>
          <a:custGeom>
            <a:avLst/>
            <a:gdLst/>
            <a:ahLst/>
            <a:cxnLst/>
            <a:rect r="r" b="b" t="t" l="l"/>
            <a:pathLst>
              <a:path h="542794" w="576718">
                <a:moveTo>
                  <a:pt x="0" y="0"/>
                </a:moveTo>
                <a:lnTo>
                  <a:pt x="576718" y="0"/>
                </a:lnTo>
                <a:lnTo>
                  <a:pt x="576718" y="542793"/>
                </a:lnTo>
                <a:lnTo>
                  <a:pt x="0" y="542793"/>
                </a:lnTo>
                <a:lnTo>
                  <a:pt x="0" y="0"/>
                </a:lnTo>
                <a:close/>
              </a:path>
            </a:pathLst>
          </a:custGeom>
          <a:blipFill>
            <a:blip r:embed="rId4"/>
            <a:stretch>
              <a:fillRect l="0" t="0" r="0" b="0"/>
            </a:stretch>
          </a:blipFill>
        </p:spPr>
      </p:sp>
      <p:sp>
        <p:nvSpPr>
          <p:cNvPr name="Freeform 6" id="6"/>
          <p:cNvSpPr/>
          <p:nvPr/>
        </p:nvSpPr>
        <p:spPr>
          <a:xfrm flipH="false" flipV="false" rot="0">
            <a:off x="7582127" y="8948925"/>
            <a:ext cx="1759946" cy="1759946"/>
          </a:xfrm>
          <a:custGeom>
            <a:avLst/>
            <a:gdLst/>
            <a:ahLst/>
            <a:cxnLst/>
            <a:rect r="r" b="b" t="t" l="l"/>
            <a:pathLst>
              <a:path h="1759946" w="1759946">
                <a:moveTo>
                  <a:pt x="0" y="0"/>
                </a:moveTo>
                <a:lnTo>
                  <a:pt x="1759945" y="0"/>
                </a:lnTo>
                <a:lnTo>
                  <a:pt x="1759945" y="1759945"/>
                </a:lnTo>
                <a:lnTo>
                  <a:pt x="0" y="1759945"/>
                </a:lnTo>
                <a:lnTo>
                  <a:pt x="0" y="0"/>
                </a:lnTo>
                <a:close/>
              </a:path>
            </a:pathLst>
          </a:custGeom>
          <a:blipFill>
            <a:blip r:embed="rId5"/>
            <a:stretch>
              <a:fillRect l="0" t="0" r="0" b="0"/>
            </a:stretch>
          </a:blipFill>
        </p:spPr>
      </p:sp>
      <p:sp>
        <p:nvSpPr>
          <p:cNvPr name="Freeform 7" id="7"/>
          <p:cNvSpPr/>
          <p:nvPr/>
        </p:nvSpPr>
        <p:spPr>
          <a:xfrm flipH="false" flipV="false" rot="0">
            <a:off x="13567354" y="9476040"/>
            <a:ext cx="705716" cy="705716"/>
          </a:xfrm>
          <a:custGeom>
            <a:avLst/>
            <a:gdLst/>
            <a:ahLst/>
            <a:cxnLst/>
            <a:rect r="r" b="b" t="t" l="l"/>
            <a:pathLst>
              <a:path h="705716" w="705716">
                <a:moveTo>
                  <a:pt x="0" y="0"/>
                </a:moveTo>
                <a:lnTo>
                  <a:pt x="705716" y="0"/>
                </a:lnTo>
                <a:lnTo>
                  <a:pt x="705716" y="705715"/>
                </a:lnTo>
                <a:lnTo>
                  <a:pt x="0" y="705715"/>
                </a:lnTo>
                <a:lnTo>
                  <a:pt x="0" y="0"/>
                </a:lnTo>
                <a:close/>
              </a:path>
            </a:pathLst>
          </a:custGeom>
          <a:blipFill>
            <a:blip r:embed="rId6"/>
            <a:stretch>
              <a:fillRect l="0" t="0" r="0" b="0"/>
            </a:stretch>
          </a:blipFill>
        </p:spPr>
      </p:sp>
      <p:sp>
        <p:nvSpPr>
          <p:cNvPr name="TextBox 8" id="8"/>
          <p:cNvSpPr txBox="true"/>
          <p:nvPr/>
        </p:nvSpPr>
        <p:spPr>
          <a:xfrm rot="0">
            <a:off x="8832508" y="9699827"/>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4472670" y="9709768"/>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sp>
        <p:nvSpPr>
          <p:cNvPr name="Freeform 10" id="10"/>
          <p:cNvSpPr/>
          <p:nvPr/>
        </p:nvSpPr>
        <p:spPr>
          <a:xfrm flipH="false" flipV="false" rot="0">
            <a:off x="996882" y="671543"/>
            <a:ext cx="6552581" cy="8841617"/>
          </a:xfrm>
          <a:custGeom>
            <a:avLst/>
            <a:gdLst/>
            <a:ahLst/>
            <a:cxnLst/>
            <a:rect r="r" b="b" t="t" l="l"/>
            <a:pathLst>
              <a:path h="8841617" w="6552581">
                <a:moveTo>
                  <a:pt x="0" y="0"/>
                </a:moveTo>
                <a:lnTo>
                  <a:pt x="6552581" y="0"/>
                </a:lnTo>
                <a:lnTo>
                  <a:pt x="6552581" y="8841617"/>
                </a:lnTo>
                <a:lnTo>
                  <a:pt x="0" y="8841617"/>
                </a:lnTo>
                <a:lnTo>
                  <a:pt x="0" y="0"/>
                </a:lnTo>
                <a:close/>
              </a:path>
            </a:pathLst>
          </a:custGeom>
          <a:blipFill>
            <a:blip r:embed="rId7"/>
            <a:stretch>
              <a:fillRect l="0" t="0" r="0" b="0"/>
            </a:stretch>
          </a:blipFill>
        </p:spPr>
      </p:sp>
      <p:sp>
        <p:nvSpPr>
          <p:cNvPr name="TextBox 11" id="11"/>
          <p:cNvSpPr txBox="true"/>
          <p:nvPr/>
        </p:nvSpPr>
        <p:spPr>
          <a:xfrm rot="0">
            <a:off x="6524978" y="26049"/>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Webee Decoupage</a:t>
            </a:r>
          </a:p>
        </p:txBody>
      </p:sp>
      <p:sp>
        <p:nvSpPr>
          <p:cNvPr name="TextBox 12" id="12"/>
          <p:cNvSpPr txBox="true"/>
          <p:nvPr/>
        </p:nvSpPr>
        <p:spPr>
          <a:xfrm rot="0">
            <a:off x="7228738" y="1227620"/>
            <a:ext cx="1032942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The Webee Decoupage bag is a practical solution for your daily needs, with a lightweight design, yet capable of holding a lot of items. Its simplicity and functionality make it perfect for a variety of formal activities and daily activities.</a:t>
            </a:r>
          </a:p>
        </p:txBody>
      </p:sp>
      <p:sp>
        <p:nvSpPr>
          <p:cNvPr name="TextBox 13" id="13"/>
          <p:cNvSpPr txBox="true"/>
          <p:nvPr/>
        </p:nvSpPr>
        <p:spPr>
          <a:xfrm rot="0">
            <a:off x="7549463" y="3389282"/>
            <a:ext cx="10329423" cy="33489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a:t>
            </a:r>
          </a:p>
          <a:p>
            <a:pPr algn="ctr">
              <a:lnSpc>
                <a:spcPts val="3359"/>
              </a:lnSpc>
            </a:pPr>
            <a:r>
              <a:rPr lang="en-US" b="true" sz="2400" spc="141">
                <a:solidFill>
                  <a:srgbClr val="744C2C"/>
                </a:solidFill>
                <a:latin typeface="Arimo Bold"/>
                <a:ea typeface="Arimo Bold"/>
                <a:cs typeface="Arimo Bold"/>
                <a:sym typeface="Arimo Bold"/>
              </a:rPr>
              <a:t>Size : Pj 27 cm, Lb 12, Tg 23 cm</a:t>
            </a:r>
          </a:p>
          <a:p>
            <a:pPr algn="ctr">
              <a:lnSpc>
                <a:spcPts val="3359"/>
              </a:lnSpc>
            </a:pPr>
            <a:r>
              <a:rPr lang="en-US" b="true" sz="2400" spc="141">
                <a:solidFill>
                  <a:srgbClr val="744C2C"/>
                </a:solidFill>
                <a:latin typeface="Arimo Bold"/>
                <a:ea typeface="Arimo Bold"/>
                <a:cs typeface="Arimo Bold"/>
                <a:sym typeface="Arimo Bold"/>
              </a:rPr>
              <a:t>Accessories : Zippers (24 cm), Straps (45 cm)</a:t>
            </a:r>
          </a:p>
          <a:p>
            <a:pPr algn="ctr">
              <a:lnSpc>
                <a:spcPts val="3359"/>
              </a:lnSpc>
            </a:pPr>
            <a:r>
              <a:rPr lang="en-US" b="true" sz="2400" spc="141">
                <a:solidFill>
                  <a:srgbClr val="744C2C"/>
                </a:solidFill>
                <a:latin typeface="Arimo Bold"/>
                <a:ea typeface="Arimo Bold"/>
                <a:cs typeface="Arimo Bold"/>
                <a:sym typeface="Arimo Bold"/>
              </a:rPr>
              <a:t>Weight : 270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4" id="14"/>
          <p:cNvSpPr txBox="true"/>
          <p:nvPr/>
        </p:nvSpPr>
        <p:spPr>
          <a:xfrm rot="0">
            <a:off x="7732742" y="7575466"/>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188419"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48136"/>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sp>
        <p:nvSpPr>
          <p:cNvPr name="TextBox 4" id="4"/>
          <p:cNvSpPr txBox="true"/>
          <p:nvPr/>
        </p:nvSpPr>
        <p:spPr>
          <a:xfrm rot="0">
            <a:off x="2022529" y="9713933"/>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1250692" y="9681784"/>
            <a:ext cx="576718" cy="542794"/>
          </a:xfrm>
          <a:custGeom>
            <a:avLst/>
            <a:gdLst/>
            <a:ahLst/>
            <a:cxnLst/>
            <a:rect r="r" b="b" t="t" l="l"/>
            <a:pathLst>
              <a:path h="542794" w="576718">
                <a:moveTo>
                  <a:pt x="0" y="0"/>
                </a:moveTo>
                <a:lnTo>
                  <a:pt x="576718" y="0"/>
                </a:lnTo>
                <a:lnTo>
                  <a:pt x="576718" y="542794"/>
                </a:lnTo>
                <a:lnTo>
                  <a:pt x="0" y="542794"/>
                </a:lnTo>
                <a:lnTo>
                  <a:pt x="0" y="0"/>
                </a:lnTo>
                <a:close/>
              </a:path>
            </a:pathLst>
          </a:custGeom>
          <a:blipFill>
            <a:blip r:embed="rId4"/>
            <a:stretch>
              <a:fillRect l="0" t="0" r="0" b="0"/>
            </a:stretch>
          </a:blipFill>
        </p:spPr>
      </p:sp>
      <p:sp>
        <p:nvSpPr>
          <p:cNvPr name="Freeform 6" id="6"/>
          <p:cNvSpPr/>
          <p:nvPr/>
        </p:nvSpPr>
        <p:spPr>
          <a:xfrm flipH="false" flipV="false" rot="0">
            <a:off x="7582127" y="8953090"/>
            <a:ext cx="1759946" cy="1759946"/>
          </a:xfrm>
          <a:custGeom>
            <a:avLst/>
            <a:gdLst/>
            <a:ahLst/>
            <a:cxnLst/>
            <a:rect r="r" b="b" t="t" l="l"/>
            <a:pathLst>
              <a:path h="1759946" w="1759946">
                <a:moveTo>
                  <a:pt x="0" y="0"/>
                </a:moveTo>
                <a:lnTo>
                  <a:pt x="1759945" y="0"/>
                </a:lnTo>
                <a:lnTo>
                  <a:pt x="1759945" y="1759945"/>
                </a:lnTo>
                <a:lnTo>
                  <a:pt x="0" y="1759945"/>
                </a:lnTo>
                <a:lnTo>
                  <a:pt x="0" y="0"/>
                </a:lnTo>
                <a:close/>
              </a:path>
            </a:pathLst>
          </a:custGeom>
          <a:blipFill>
            <a:blip r:embed="rId5"/>
            <a:stretch>
              <a:fillRect l="0" t="0" r="0" b="0"/>
            </a:stretch>
          </a:blipFill>
        </p:spPr>
      </p:sp>
      <p:sp>
        <p:nvSpPr>
          <p:cNvPr name="Freeform 7" id="7"/>
          <p:cNvSpPr/>
          <p:nvPr/>
        </p:nvSpPr>
        <p:spPr>
          <a:xfrm flipH="false" flipV="false" rot="0">
            <a:off x="13567354" y="9480205"/>
            <a:ext cx="705716" cy="705716"/>
          </a:xfrm>
          <a:custGeom>
            <a:avLst/>
            <a:gdLst/>
            <a:ahLst/>
            <a:cxnLst/>
            <a:rect r="r" b="b" t="t" l="l"/>
            <a:pathLst>
              <a:path h="705716" w="705716">
                <a:moveTo>
                  <a:pt x="0" y="0"/>
                </a:moveTo>
                <a:lnTo>
                  <a:pt x="705716" y="0"/>
                </a:lnTo>
                <a:lnTo>
                  <a:pt x="705716" y="705715"/>
                </a:lnTo>
                <a:lnTo>
                  <a:pt x="0" y="705715"/>
                </a:lnTo>
                <a:lnTo>
                  <a:pt x="0" y="0"/>
                </a:lnTo>
                <a:close/>
              </a:path>
            </a:pathLst>
          </a:custGeom>
          <a:blipFill>
            <a:blip r:embed="rId6"/>
            <a:stretch>
              <a:fillRect l="0" t="0" r="0" b="0"/>
            </a:stretch>
          </a:blipFill>
        </p:spPr>
      </p:sp>
      <p:sp>
        <p:nvSpPr>
          <p:cNvPr name="TextBox 8" id="8"/>
          <p:cNvSpPr txBox="true"/>
          <p:nvPr/>
        </p:nvSpPr>
        <p:spPr>
          <a:xfrm rot="0">
            <a:off x="8832508" y="9703992"/>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4472670" y="9713933"/>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sp>
        <p:nvSpPr>
          <p:cNvPr name="Freeform 10" id="10"/>
          <p:cNvSpPr/>
          <p:nvPr/>
        </p:nvSpPr>
        <p:spPr>
          <a:xfrm flipH="false" flipV="false" rot="0">
            <a:off x="1028700" y="2290620"/>
            <a:ext cx="6200038" cy="6414820"/>
          </a:xfrm>
          <a:custGeom>
            <a:avLst/>
            <a:gdLst/>
            <a:ahLst/>
            <a:cxnLst/>
            <a:rect r="r" b="b" t="t" l="l"/>
            <a:pathLst>
              <a:path h="6414820" w="6200038">
                <a:moveTo>
                  <a:pt x="0" y="0"/>
                </a:moveTo>
                <a:lnTo>
                  <a:pt x="6200038" y="0"/>
                </a:lnTo>
                <a:lnTo>
                  <a:pt x="6200038" y="6414820"/>
                </a:lnTo>
                <a:lnTo>
                  <a:pt x="0" y="6414820"/>
                </a:lnTo>
                <a:lnTo>
                  <a:pt x="0" y="0"/>
                </a:lnTo>
                <a:close/>
              </a:path>
            </a:pathLst>
          </a:custGeom>
          <a:blipFill>
            <a:blip r:embed="rId7"/>
            <a:stretch>
              <a:fillRect l="0" t="0" r="0" b="0"/>
            </a:stretch>
          </a:blipFill>
        </p:spPr>
      </p:sp>
      <p:sp>
        <p:nvSpPr>
          <p:cNvPr name="TextBox 11" id="11"/>
          <p:cNvSpPr txBox="true"/>
          <p:nvPr/>
        </p:nvSpPr>
        <p:spPr>
          <a:xfrm rot="0">
            <a:off x="5926419" y="108584"/>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Princess Decoupage</a:t>
            </a:r>
          </a:p>
        </p:txBody>
      </p:sp>
      <p:sp>
        <p:nvSpPr>
          <p:cNvPr name="TextBox 12" id="12"/>
          <p:cNvSpPr txBox="true"/>
          <p:nvPr/>
        </p:nvSpPr>
        <p:spPr>
          <a:xfrm rot="0">
            <a:off x="6772204" y="1227620"/>
            <a:ext cx="10785957" cy="26225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The Princess Decoupage bag is the perfect harmony between the beauty of pandan leaf woven and the power of burlap, creating a product that is unparalleled in uniqueness and style. With its elegance, this bag is an ideal choice for appearing in the office or other formal events, giving an undeniable touch of elegance to any of your looks.</a:t>
            </a:r>
          </a:p>
        </p:txBody>
      </p:sp>
      <p:sp>
        <p:nvSpPr>
          <p:cNvPr name="TextBox 13" id="13"/>
          <p:cNvSpPr txBox="true"/>
          <p:nvPr/>
        </p:nvSpPr>
        <p:spPr>
          <a:xfrm rot="0">
            <a:off x="7228738" y="4040670"/>
            <a:ext cx="10329423" cy="33489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Ingredients: Full Woven Pandan Leaves Combination Goji</a:t>
            </a:r>
          </a:p>
          <a:p>
            <a:pPr algn="ctr">
              <a:lnSpc>
                <a:spcPts val="3359"/>
              </a:lnSpc>
            </a:pPr>
            <a:r>
              <a:rPr lang="en-US" b="true" sz="2400" spc="141">
                <a:solidFill>
                  <a:srgbClr val="744C2C"/>
                </a:solidFill>
                <a:latin typeface="Arimo Bold"/>
                <a:ea typeface="Arimo Bold"/>
                <a:cs typeface="Arimo Bold"/>
                <a:sym typeface="Arimo Bold"/>
              </a:rPr>
              <a:t>Color : Bone White/Natural White Color Combination Brown</a:t>
            </a:r>
          </a:p>
          <a:p>
            <a:pPr algn="ctr">
              <a:lnSpc>
                <a:spcPts val="3359"/>
              </a:lnSpc>
            </a:pPr>
            <a:r>
              <a:rPr lang="en-US" b="true" sz="2400" spc="141">
                <a:solidFill>
                  <a:srgbClr val="744C2C"/>
                </a:solidFill>
                <a:latin typeface="Arimo Bold"/>
                <a:ea typeface="Arimo Bold"/>
                <a:cs typeface="Arimo Bold"/>
                <a:sym typeface="Arimo Bold"/>
              </a:rPr>
              <a:t>Size : Pj 41 cm, Lb 17 cm, Tg 21 cm</a:t>
            </a:r>
          </a:p>
          <a:p>
            <a:pPr algn="ctr">
              <a:lnSpc>
                <a:spcPts val="3359"/>
              </a:lnSpc>
            </a:pPr>
            <a:r>
              <a:rPr lang="en-US" b="true" sz="2400" spc="141">
                <a:solidFill>
                  <a:srgbClr val="744C2C"/>
                </a:solidFill>
                <a:latin typeface="Arimo Bold"/>
                <a:ea typeface="Arimo Bold"/>
                <a:cs typeface="Arimo Bold"/>
                <a:sym typeface="Arimo Bold"/>
              </a:rPr>
              <a:t>Accessories : Zippers (38 cm), Straps (48 cm)</a:t>
            </a:r>
          </a:p>
          <a:p>
            <a:pPr algn="ctr">
              <a:lnSpc>
                <a:spcPts val="3359"/>
              </a:lnSpc>
            </a:pPr>
            <a:r>
              <a:rPr lang="en-US" b="true" sz="2400" spc="141">
                <a:solidFill>
                  <a:srgbClr val="744C2C"/>
                </a:solidFill>
                <a:latin typeface="Arimo Bold"/>
                <a:ea typeface="Arimo Bold"/>
                <a:cs typeface="Arimo Bold"/>
                <a:sym typeface="Arimo Bold"/>
              </a:rPr>
              <a:t>Weight : 275 g</a:t>
            </a:r>
          </a:p>
          <a:p>
            <a:pPr algn="ctr">
              <a:lnSpc>
                <a:spcPts val="3359"/>
              </a:lnSpc>
            </a:pPr>
            <a:r>
              <a:rPr lang="en-US" b="true" sz="2400" spc="141">
                <a:solidFill>
                  <a:srgbClr val="744C2C"/>
                </a:solidFill>
                <a:latin typeface="Arimo Bold"/>
                <a:ea typeface="Arimo Bold"/>
                <a:cs typeface="Arimo Bold"/>
                <a:sym typeface="Arimo Bold"/>
              </a:rPr>
              <a:t>Motif : Princess</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4" id="14"/>
          <p:cNvSpPr txBox="true"/>
          <p:nvPr/>
        </p:nvSpPr>
        <p:spPr>
          <a:xfrm rot="0">
            <a:off x="7763400" y="7819173"/>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219077" y="1790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254109" y="8952424"/>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TextBox 11" id="11"/>
          <p:cNvSpPr txBox="true"/>
          <p:nvPr/>
        </p:nvSpPr>
        <p:spPr>
          <a:xfrm rot="0">
            <a:off x="7442009" y="3961325"/>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a:t>
            </a:r>
          </a:p>
          <a:p>
            <a:pPr algn="ctr">
              <a:lnSpc>
                <a:spcPts val="3359"/>
              </a:lnSpc>
            </a:pPr>
            <a:r>
              <a:rPr lang="en-US" b="true" sz="2400" spc="141">
                <a:solidFill>
                  <a:srgbClr val="744C2C"/>
                </a:solidFill>
                <a:latin typeface="Arimo Bold"/>
                <a:ea typeface="Arimo Bold"/>
                <a:cs typeface="Arimo Bold"/>
                <a:sym typeface="Arimo Bold"/>
              </a:rPr>
              <a:t>Handle : Wood</a:t>
            </a:r>
          </a:p>
          <a:p>
            <a:pPr algn="ctr">
              <a:lnSpc>
                <a:spcPts val="3359"/>
              </a:lnSpc>
            </a:pPr>
            <a:r>
              <a:rPr lang="en-US" b="true" sz="2400" spc="141">
                <a:solidFill>
                  <a:srgbClr val="744C2C"/>
                </a:solidFill>
                <a:latin typeface="Arimo Bold"/>
                <a:ea typeface="Arimo Bold"/>
                <a:cs typeface="Arimo Bold"/>
                <a:sym typeface="Arimo Bold"/>
              </a:rPr>
              <a:t>Size : Pj 31 cm, Lb 11 cm, Tg 22 cm</a:t>
            </a:r>
          </a:p>
          <a:p>
            <a:pPr algn="ctr">
              <a:lnSpc>
                <a:spcPts val="3359"/>
              </a:lnSpc>
            </a:pPr>
            <a:r>
              <a:rPr lang="en-US" b="true" sz="2400" spc="141">
                <a:solidFill>
                  <a:srgbClr val="744C2C"/>
                </a:solidFill>
                <a:latin typeface="Arimo Bold"/>
                <a:ea typeface="Arimo Bold"/>
                <a:cs typeface="Arimo Bold"/>
                <a:sym typeface="Arimo Bold"/>
              </a:rPr>
              <a:t>Accessories : Zipper (36 cm)</a:t>
            </a:r>
          </a:p>
          <a:p>
            <a:pPr algn="ctr">
              <a:lnSpc>
                <a:spcPts val="3359"/>
              </a:lnSpc>
            </a:pPr>
            <a:r>
              <a:rPr lang="en-US" b="true" sz="2400" spc="141">
                <a:solidFill>
                  <a:srgbClr val="744C2C"/>
                </a:solidFill>
                <a:latin typeface="Arimo Bold"/>
                <a:ea typeface="Arimo Bold"/>
                <a:cs typeface="Arimo Bold"/>
                <a:sym typeface="Arimo Bold"/>
              </a:rPr>
              <a:t>Weight : 120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Freeform 12" id="12"/>
          <p:cNvSpPr/>
          <p:nvPr/>
        </p:nvSpPr>
        <p:spPr>
          <a:xfrm flipH="false" flipV="false" rot="0">
            <a:off x="1460910" y="2931895"/>
            <a:ext cx="6617277" cy="4965825"/>
          </a:xfrm>
          <a:custGeom>
            <a:avLst/>
            <a:gdLst/>
            <a:ahLst/>
            <a:cxnLst/>
            <a:rect r="r" b="b" t="t" l="l"/>
            <a:pathLst>
              <a:path h="4965825" w="6617277">
                <a:moveTo>
                  <a:pt x="0" y="0"/>
                </a:moveTo>
                <a:lnTo>
                  <a:pt x="6617277" y="0"/>
                </a:lnTo>
                <a:lnTo>
                  <a:pt x="6617277" y="4965825"/>
                </a:lnTo>
                <a:lnTo>
                  <a:pt x="0" y="4965825"/>
                </a:lnTo>
                <a:lnTo>
                  <a:pt x="0" y="0"/>
                </a:lnTo>
                <a:close/>
              </a:path>
            </a:pathLst>
          </a:custGeom>
          <a:blipFill>
            <a:blip r:embed="rId7"/>
            <a:stretch>
              <a:fillRect l="0" t="0" r="0" b="0"/>
            </a:stretch>
          </a:blipFill>
        </p:spPr>
      </p:sp>
      <p:sp>
        <p:nvSpPr>
          <p:cNvPr name="TextBox 13" id="13"/>
          <p:cNvSpPr txBox="true"/>
          <p:nvPr/>
        </p:nvSpPr>
        <p:spPr>
          <a:xfrm rot="0">
            <a:off x="6165524" y="26049"/>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Jessica Decoupage</a:t>
            </a:r>
          </a:p>
        </p:txBody>
      </p:sp>
      <p:sp>
        <p:nvSpPr>
          <p:cNvPr name="TextBox 14" id="14"/>
          <p:cNvSpPr txBox="true"/>
          <p:nvPr/>
        </p:nvSpPr>
        <p:spPr>
          <a:xfrm rot="0">
            <a:off x="6802639" y="1227620"/>
            <a:ext cx="10968793"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Jessica Decoupage's bag is the perfect symbol of elegance, with a signature touch of wood handles that add a natural feel to the design. Perfect for any occasion, from office to social gatherings, from casual walks to glamorous parties, this bag is a great choice to add a fashionable sparkle to your style.</a:t>
            </a:r>
          </a:p>
        </p:txBody>
      </p:sp>
      <p:sp>
        <p:nvSpPr>
          <p:cNvPr name="TextBox 15" id="15"/>
          <p:cNvSpPr txBox="true"/>
          <p:nvPr/>
        </p:nvSpPr>
        <p:spPr>
          <a:xfrm rot="0">
            <a:off x="7672315"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6" id="16"/>
          <p:cNvSpPr txBox="true"/>
          <p:nvPr/>
        </p:nvSpPr>
        <p:spPr>
          <a:xfrm rot="0">
            <a:off x="16322427"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5309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373212" y="1887274"/>
            <a:ext cx="8331789" cy="6512452"/>
          </a:xfrm>
          <a:custGeom>
            <a:avLst/>
            <a:gdLst/>
            <a:ahLst/>
            <a:cxnLst/>
            <a:rect r="r" b="b" t="t" l="l"/>
            <a:pathLst>
              <a:path h="6512452" w="8331789">
                <a:moveTo>
                  <a:pt x="0" y="0"/>
                </a:moveTo>
                <a:lnTo>
                  <a:pt x="8331789" y="0"/>
                </a:lnTo>
                <a:lnTo>
                  <a:pt x="8331789" y="6512452"/>
                </a:lnTo>
                <a:lnTo>
                  <a:pt x="0" y="6512452"/>
                </a:lnTo>
                <a:lnTo>
                  <a:pt x="0" y="0"/>
                </a:lnTo>
                <a:close/>
              </a:path>
            </a:pathLst>
          </a:custGeom>
          <a:blipFill>
            <a:blip r:embed="rId7"/>
            <a:stretch>
              <a:fillRect l="0" t="0" r="-8036" b="-3723"/>
            </a:stretch>
          </a:blipFill>
        </p:spPr>
      </p:sp>
      <p:sp>
        <p:nvSpPr>
          <p:cNvPr name="TextBox 12" id="12"/>
          <p:cNvSpPr txBox="true"/>
          <p:nvPr/>
        </p:nvSpPr>
        <p:spPr>
          <a:xfrm rot="0">
            <a:off x="5622812" y="156720"/>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Inces Decoupage</a:t>
            </a:r>
          </a:p>
        </p:txBody>
      </p:sp>
      <p:sp>
        <p:nvSpPr>
          <p:cNvPr name="TextBox 13" id="13"/>
          <p:cNvSpPr txBox="true"/>
          <p:nvPr/>
        </p:nvSpPr>
        <p:spPr>
          <a:xfrm rot="0">
            <a:off x="634500" y="8128225"/>
            <a:ext cx="17653500"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7513402" y="1887274"/>
            <a:ext cx="9475492" cy="7110724"/>
          </a:xfrm>
          <a:custGeom>
            <a:avLst/>
            <a:gdLst/>
            <a:ahLst/>
            <a:cxnLst/>
            <a:rect r="r" b="b" t="t" l="l"/>
            <a:pathLst>
              <a:path h="7110724" w="9475492">
                <a:moveTo>
                  <a:pt x="0" y="0"/>
                </a:moveTo>
                <a:lnTo>
                  <a:pt x="9475492" y="0"/>
                </a:lnTo>
                <a:lnTo>
                  <a:pt x="9475492" y="7110724"/>
                </a:lnTo>
                <a:lnTo>
                  <a:pt x="0" y="7110724"/>
                </a:lnTo>
                <a:lnTo>
                  <a:pt x="0" y="0"/>
                </a:lnTo>
                <a:close/>
              </a:path>
            </a:pathLst>
          </a:custGeom>
          <a:blipFill>
            <a:blip r:embed="rId8"/>
            <a:stretch>
              <a:fillRect l="0" t="0" r="0" b="0"/>
            </a:stretch>
          </a:blipFill>
        </p:spPr>
      </p:sp>
      <p:sp>
        <p:nvSpPr>
          <p:cNvPr name="TextBox 15" id="15"/>
          <p:cNvSpPr txBox="true"/>
          <p:nvPr/>
        </p:nvSpPr>
        <p:spPr>
          <a:xfrm rot="0">
            <a:off x="16052021" y="1376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5309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373212" y="1887274"/>
            <a:ext cx="8331789" cy="6512452"/>
          </a:xfrm>
          <a:custGeom>
            <a:avLst/>
            <a:gdLst/>
            <a:ahLst/>
            <a:cxnLst/>
            <a:rect r="r" b="b" t="t" l="l"/>
            <a:pathLst>
              <a:path h="6512452" w="8331789">
                <a:moveTo>
                  <a:pt x="0" y="0"/>
                </a:moveTo>
                <a:lnTo>
                  <a:pt x="8331789" y="0"/>
                </a:lnTo>
                <a:lnTo>
                  <a:pt x="8331789" y="6512452"/>
                </a:lnTo>
                <a:lnTo>
                  <a:pt x="0" y="6512452"/>
                </a:lnTo>
                <a:lnTo>
                  <a:pt x="0" y="0"/>
                </a:lnTo>
                <a:close/>
              </a:path>
            </a:pathLst>
          </a:custGeom>
          <a:blipFill>
            <a:blip r:embed="rId7"/>
            <a:stretch>
              <a:fillRect l="0" t="0" r="-8036" b="-3723"/>
            </a:stretch>
          </a:blipFill>
        </p:spPr>
      </p:sp>
      <p:sp>
        <p:nvSpPr>
          <p:cNvPr name="TextBox 12" id="12"/>
          <p:cNvSpPr txBox="true"/>
          <p:nvPr/>
        </p:nvSpPr>
        <p:spPr>
          <a:xfrm rot="0">
            <a:off x="7228738" y="3545591"/>
            <a:ext cx="1096879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Combination of Woven Pandan Leaves &amp; Imitation Croco</a:t>
            </a:r>
          </a:p>
          <a:p>
            <a:pPr algn="ctr">
              <a:lnSpc>
                <a:spcPts val="3359"/>
              </a:lnSpc>
            </a:pPr>
            <a:r>
              <a:rPr lang="en-US" b="true" sz="2400" spc="141">
                <a:solidFill>
                  <a:srgbClr val="744C2C"/>
                </a:solidFill>
                <a:latin typeface="Arimo Bold"/>
                <a:ea typeface="Arimo Bold"/>
                <a:cs typeface="Arimo Bold"/>
                <a:sym typeface="Arimo Bold"/>
              </a:rPr>
              <a:t>Color : Bone White/Natural White &amp; Red</a:t>
            </a:r>
          </a:p>
          <a:p>
            <a:pPr algn="ctr">
              <a:lnSpc>
                <a:spcPts val="3359"/>
              </a:lnSpc>
            </a:pPr>
            <a:r>
              <a:rPr lang="en-US" b="true" sz="2400" spc="141">
                <a:solidFill>
                  <a:srgbClr val="744C2C"/>
                </a:solidFill>
                <a:latin typeface="Arimo Bold"/>
                <a:ea typeface="Arimo Bold"/>
                <a:cs typeface="Arimo Bold"/>
                <a:sym typeface="Arimo Bold"/>
              </a:rPr>
              <a:t>Handle : Copper wrapped in imitation croco material</a:t>
            </a:r>
          </a:p>
          <a:p>
            <a:pPr algn="ctr">
              <a:lnSpc>
                <a:spcPts val="3359"/>
              </a:lnSpc>
            </a:pPr>
            <a:r>
              <a:rPr lang="en-US" b="true" sz="2400" spc="141">
                <a:solidFill>
                  <a:srgbClr val="744C2C"/>
                </a:solidFill>
                <a:latin typeface="Arimo Bold"/>
                <a:ea typeface="Arimo Bold"/>
                <a:cs typeface="Arimo Bold"/>
                <a:sym typeface="Arimo Bold"/>
              </a:rPr>
              <a:t>Size : Pj 23 cm, Lb 9 cm, Tg 17 cm</a:t>
            </a:r>
          </a:p>
          <a:p>
            <a:pPr algn="ctr">
              <a:lnSpc>
                <a:spcPts val="3359"/>
              </a:lnSpc>
            </a:pPr>
            <a:r>
              <a:rPr lang="en-US" b="true" sz="2400" spc="141">
                <a:solidFill>
                  <a:srgbClr val="744C2C"/>
                </a:solidFill>
                <a:latin typeface="Arimo Bold"/>
                <a:ea typeface="Arimo Bold"/>
                <a:cs typeface="Arimo Bold"/>
                <a:sym typeface="Arimo Bold"/>
              </a:rPr>
              <a:t>Accessories : Strap (134 cm)</a:t>
            </a:r>
          </a:p>
          <a:p>
            <a:pPr algn="ctr">
              <a:lnSpc>
                <a:spcPts val="3359"/>
              </a:lnSpc>
            </a:pPr>
            <a:r>
              <a:rPr lang="en-US" b="true" sz="2400" spc="141">
                <a:solidFill>
                  <a:srgbClr val="744C2C"/>
                </a:solidFill>
                <a:latin typeface="Arimo Bold"/>
                <a:ea typeface="Arimo Bold"/>
                <a:cs typeface="Arimo Bold"/>
                <a:sym typeface="Arimo Bold"/>
              </a:rPr>
              <a:t>Weight : 265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3" id="13"/>
          <p:cNvSpPr txBox="true"/>
          <p:nvPr/>
        </p:nvSpPr>
        <p:spPr>
          <a:xfrm rot="0">
            <a:off x="5622812" y="156720"/>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Inces Decoupage</a:t>
            </a:r>
          </a:p>
        </p:txBody>
      </p:sp>
      <p:sp>
        <p:nvSpPr>
          <p:cNvPr name="TextBox 14" id="14"/>
          <p:cNvSpPr txBox="true"/>
          <p:nvPr/>
        </p:nvSpPr>
        <p:spPr>
          <a:xfrm rot="0">
            <a:off x="7228738" y="1370716"/>
            <a:ext cx="1096879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This decoupage Inces bag presents an elegant impression with a simple design, making it the perfect choice for both formal and casual events. With an alluring artistic touch, this bag adds style and elegance to every look you look</a:t>
            </a:r>
          </a:p>
        </p:txBody>
      </p:sp>
      <p:sp>
        <p:nvSpPr>
          <p:cNvPr name="TextBox 15" id="15"/>
          <p:cNvSpPr txBox="true"/>
          <p:nvPr/>
        </p:nvSpPr>
        <p:spPr>
          <a:xfrm rot="0">
            <a:off x="7958577"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6" id="16"/>
          <p:cNvSpPr txBox="true"/>
          <p:nvPr/>
        </p:nvSpPr>
        <p:spPr>
          <a:xfrm rot="0">
            <a:off x="16322427" y="92461"/>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36899"/>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77402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6992835" y="5143500"/>
            <a:ext cx="5483232" cy="4114800"/>
          </a:xfrm>
          <a:custGeom>
            <a:avLst/>
            <a:gdLst/>
            <a:ahLst/>
            <a:cxnLst/>
            <a:rect r="r" b="b" t="t" l="l"/>
            <a:pathLst>
              <a:path h="4114800" w="5483232">
                <a:moveTo>
                  <a:pt x="0" y="0"/>
                </a:moveTo>
                <a:lnTo>
                  <a:pt x="5483232" y="0"/>
                </a:lnTo>
                <a:lnTo>
                  <a:pt x="5483232" y="4114800"/>
                </a:lnTo>
                <a:lnTo>
                  <a:pt x="0" y="4114800"/>
                </a:lnTo>
                <a:lnTo>
                  <a:pt x="0" y="0"/>
                </a:lnTo>
                <a:close/>
              </a:path>
            </a:pathLst>
          </a:custGeom>
          <a:blipFill>
            <a:blip r:embed="rId7"/>
            <a:stretch>
              <a:fillRect l="0" t="0" r="0" b="0"/>
            </a:stretch>
          </a:blipFill>
        </p:spPr>
      </p:sp>
      <p:sp>
        <p:nvSpPr>
          <p:cNvPr name="Freeform 12" id="12"/>
          <p:cNvSpPr/>
          <p:nvPr/>
        </p:nvSpPr>
        <p:spPr>
          <a:xfrm flipH="false" flipV="false" rot="0">
            <a:off x="7373461" y="750832"/>
            <a:ext cx="5102606" cy="3829165"/>
          </a:xfrm>
          <a:custGeom>
            <a:avLst/>
            <a:gdLst/>
            <a:ahLst/>
            <a:cxnLst/>
            <a:rect r="r" b="b" t="t" l="l"/>
            <a:pathLst>
              <a:path h="3829165" w="5102606">
                <a:moveTo>
                  <a:pt x="0" y="0"/>
                </a:moveTo>
                <a:lnTo>
                  <a:pt x="5102606" y="0"/>
                </a:lnTo>
                <a:lnTo>
                  <a:pt x="5102606" y="3829165"/>
                </a:lnTo>
                <a:lnTo>
                  <a:pt x="0" y="3829165"/>
                </a:lnTo>
                <a:lnTo>
                  <a:pt x="0" y="0"/>
                </a:lnTo>
                <a:close/>
              </a:path>
            </a:pathLst>
          </a:custGeom>
          <a:blipFill>
            <a:blip r:embed="rId8"/>
            <a:stretch>
              <a:fillRect l="0" t="0" r="0" b="0"/>
            </a:stretch>
          </a:blipFill>
        </p:spPr>
      </p:sp>
      <p:sp>
        <p:nvSpPr>
          <p:cNvPr name="Freeform 13" id="13"/>
          <p:cNvSpPr/>
          <p:nvPr/>
        </p:nvSpPr>
        <p:spPr>
          <a:xfrm flipH="false" flipV="false" rot="0">
            <a:off x="12191768" y="3493419"/>
            <a:ext cx="7682070" cy="5764881"/>
          </a:xfrm>
          <a:custGeom>
            <a:avLst/>
            <a:gdLst/>
            <a:ahLst/>
            <a:cxnLst/>
            <a:rect r="r" b="b" t="t" l="l"/>
            <a:pathLst>
              <a:path h="5764881" w="7682070">
                <a:moveTo>
                  <a:pt x="0" y="0"/>
                </a:moveTo>
                <a:lnTo>
                  <a:pt x="7682070" y="0"/>
                </a:lnTo>
                <a:lnTo>
                  <a:pt x="7682070" y="5764881"/>
                </a:lnTo>
                <a:lnTo>
                  <a:pt x="0" y="5764881"/>
                </a:lnTo>
                <a:lnTo>
                  <a:pt x="0" y="0"/>
                </a:lnTo>
                <a:close/>
              </a:path>
            </a:pathLst>
          </a:custGeom>
          <a:blipFill>
            <a:blip r:embed="rId9"/>
            <a:stretch>
              <a:fillRect l="0" t="0" r="0" b="0"/>
            </a:stretch>
          </a:blipFill>
        </p:spPr>
      </p:sp>
      <p:sp>
        <p:nvSpPr>
          <p:cNvPr name="Freeform 14" id="14"/>
          <p:cNvSpPr/>
          <p:nvPr/>
        </p:nvSpPr>
        <p:spPr>
          <a:xfrm flipH="false" flipV="false" rot="0">
            <a:off x="-242036" y="3610202"/>
            <a:ext cx="7526449" cy="5648098"/>
          </a:xfrm>
          <a:custGeom>
            <a:avLst/>
            <a:gdLst/>
            <a:ahLst/>
            <a:cxnLst/>
            <a:rect r="r" b="b" t="t" l="l"/>
            <a:pathLst>
              <a:path h="5648098" w="7526449">
                <a:moveTo>
                  <a:pt x="0" y="0"/>
                </a:moveTo>
                <a:lnTo>
                  <a:pt x="7526449" y="0"/>
                </a:lnTo>
                <a:lnTo>
                  <a:pt x="7526449" y="5648098"/>
                </a:lnTo>
                <a:lnTo>
                  <a:pt x="0" y="5648098"/>
                </a:lnTo>
                <a:lnTo>
                  <a:pt x="0" y="0"/>
                </a:lnTo>
                <a:close/>
              </a:path>
            </a:pathLst>
          </a:custGeom>
          <a:blipFill>
            <a:blip r:embed="rId10"/>
            <a:stretch>
              <a:fillRect l="0" t="0" r="0" b="0"/>
            </a:stretch>
          </a:blipFill>
        </p:spPr>
      </p:sp>
      <p:sp>
        <p:nvSpPr>
          <p:cNvPr name="TextBox 15" id="15"/>
          <p:cNvSpPr txBox="true"/>
          <p:nvPr/>
        </p:nvSpPr>
        <p:spPr>
          <a:xfrm rot="0">
            <a:off x="12851706" y="2645507"/>
            <a:ext cx="5576289" cy="646431"/>
          </a:xfrm>
          <a:prstGeom prst="rect">
            <a:avLst/>
          </a:prstGeom>
        </p:spPr>
        <p:txBody>
          <a:bodyPr anchor="t" rtlCol="false" tIns="0" lIns="0" bIns="0" rIns="0">
            <a:spAutoFit/>
          </a:bodyPr>
          <a:lstStyle/>
          <a:p>
            <a:pPr algn="ctr">
              <a:lnSpc>
                <a:spcPts val="5319"/>
              </a:lnSpc>
            </a:pPr>
            <a:r>
              <a:rPr lang="en-US" sz="3799" spc="224">
                <a:solidFill>
                  <a:srgbClr val="744C2C"/>
                </a:solidFill>
                <a:latin typeface="Kaushan Script"/>
                <a:ea typeface="Kaushan Script"/>
                <a:cs typeface="Kaushan Script"/>
                <a:sym typeface="Kaushan Script"/>
              </a:rPr>
              <a:t>Backpack Decoupage</a:t>
            </a:r>
          </a:p>
        </p:txBody>
      </p:sp>
      <p:sp>
        <p:nvSpPr>
          <p:cNvPr name="TextBox 16" id="16"/>
          <p:cNvSpPr txBox="true"/>
          <p:nvPr/>
        </p:nvSpPr>
        <p:spPr>
          <a:xfrm rot="0">
            <a:off x="242036" y="2553432"/>
            <a:ext cx="7042376" cy="738506"/>
          </a:xfrm>
          <a:prstGeom prst="rect">
            <a:avLst/>
          </a:prstGeom>
        </p:spPr>
        <p:txBody>
          <a:bodyPr anchor="t" rtlCol="false" tIns="0" lIns="0" bIns="0" rIns="0">
            <a:spAutoFit/>
          </a:bodyPr>
          <a:lstStyle/>
          <a:p>
            <a:pPr algn="ctr">
              <a:lnSpc>
                <a:spcPts val="6019"/>
              </a:lnSpc>
            </a:pPr>
            <a:r>
              <a:rPr lang="en-US" sz="4299" spc="253">
                <a:solidFill>
                  <a:srgbClr val="744C2C"/>
                </a:solidFill>
                <a:latin typeface="Kaushan Script"/>
                <a:ea typeface="Kaushan Script"/>
                <a:cs typeface="Kaushan Script"/>
                <a:sym typeface="Kaushan Script"/>
              </a:rPr>
              <a:t>Canteen Decoupage</a:t>
            </a:r>
          </a:p>
        </p:txBody>
      </p:sp>
      <p:sp>
        <p:nvSpPr>
          <p:cNvPr name="TextBox 17" id="17"/>
          <p:cNvSpPr txBox="true"/>
          <p:nvPr/>
        </p:nvSpPr>
        <p:spPr>
          <a:xfrm rot="0">
            <a:off x="6403576" y="4503797"/>
            <a:ext cx="7042376" cy="679451"/>
          </a:xfrm>
          <a:prstGeom prst="rect">
            <a:avLst/>
          </a:prstGeom>
        </p:spPr>
        <p:txBody>
          <a:bodyPr anchor="t" rtlCol="false" tIns="0" lIns="0" bIns="0" rIns="0">
            <a:spAutoFit/>
          </a:bodyPr>
          <a:lstStyle/>
          <a:p>
            <a:pPr algn="ctr">
              <a:lnSpc>
                <a:spcPts val="5599"/>
              </a:lnSpc>
            </a:pPr>
            <a:r>
              <a:rPr lang="en-US" sz="3999" spc="235">
                <a:solidFill>
                  <a:srgbClr val="744C2C"/>
                </a:solidFill>
                <a:latin typeface="Kaushan Script"/>
                <a:ea typeface="Kaushan Script"/>
                <a:cs typeface="Kaushan Script"/>
                <a:sym typeface="Kaushan Script"/>
              </a:rPr>
              <a:t>Elisabet Decoupage</a:t>
            </a:r>
          </a:p>
        </p:txBody>
      </p:sp>
      <p:sp>
        <p:nvSpPr>
          <p:cNvPr name="TextBox 18" id="18"/>
          <p:cNvSpPr txBox="true"/>
          <p:nvPr/>
        </p:nvSpPr>
        <p:spPr>
          <a:xfrm rot="0">
            <a:off x="6403576" y="28573"/>
            <a:ext cx="7042376" cy="788036"/>
          </a:xfrm>
          <a:prstGeom prst="rect">
            <a:avLst/>
          </a:prstGeom>
        </p:spPr>
        <p:txBody>
          <a:bodyPr anchor="t" rtlCol="false" tIns="0" lIns="0" bIns="0" rIns="0">
            <a:spAutoFit/>
          </a:bodyPr>
          <a:lstStyle/>
          <a:p>
            <a:pPr algn="ctr">
              <a:lnSpc>
                <a:spcPts val="6439"/>
              </a:lnSpc>
            </a:pPr>
            <a:r>
              <a:rPr lang="en-US" sz="4599" spc="271">
                <a:solidFill>
                  <a:srgbClr val="744C2C"/>
                </a:solidFill>
                <a:latin typeface="Kaushan Script"/>
                <a:ea typeface="Kaushan Script"/>
                <a:cs typeface="Kaushan Script"/>
                <a:sym typeface="Kaushan Script"/>
              </a:rPr>
              <a:t>Janet Decoupage</a:t>
            </a:r>
          </a:p>
        </p:txBody>
      </p:sp>
      <p:sp>
        <p:nvSpPr>
          <p:cNvPr name="TextBox 19" id="19"/>
          <p:cNvSpPr txBox="true"/>
          <p:nvPr/>
        </p:nvSpPr>
        <p:spPr>
          <a:xfrm rot="0">
            <a:off x="16322427" y="-16512"/>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41288"/>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grpSp>
        <p:nvGrpSpPr>
          <p:cNvPr name="Group 4" id="4"/>
          <p:cNvGrpSpPr/>
          <p:nvPr/>
        </p:nvGrpSpPr>
        <p:grpSpPr>
          <a:xfrm rot="0">
            <a:off x="1250692" y="877402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442732" y="2236850"/>
            <a:ext cx="7914094" cy="5939000"/>
          </a:xfrm>
          <a:custGeom>
            <a:avLst/>
            <a:gdLst/>
            <a:ahLst/>
            <a:cxnLst/>
            <a:rect r="r" b="b" t="t" l="l"/>
            <a:pathLst>
              <a:path h="5939000" w="7914094">
                <a:moveTo>
                  <a:pt x="0" y="0"/>
                </a:moveTo>
                <a:lnTo>
                  <a:pt x="7914094" y="0"/>
                </a:lnTo>
                <a:lnTo>
                  <a:pt x="7914094" y="5939000"/>
                </a:lnTo>
                <a:lnTo>
                  <a:pt x="0" y="5939000"/>
                </a:lnTo>
                <a:lnTo>
                  <a:pt x="0" y="0"/>
                </a:lnTo>
                <a:close/>
              </a:path>
            </a:pathLst>
          </a:custGeom>
          <a:blipFill>
            <a:blip r:embed="rId7"/>
            <a:stretch>
              <a:fillRect l="0" t="0" r="0" b="0"/>
            </a:stretch>
          </a:blipFill>
        </p:spPr>
      </p:sp>
      <p:sp>
        <p:nvSpPr>
          <p:cNvPr name="TextBox 12" id="12"/>
          <p:cNvSpPr txBox="true"/>
          <p:nvPr/>
        </p:nvSpPr>
        <p:spPr>
          <a:xfrm rot="0">
            <a:off x="7305683" y="3153605"/>
            <a:ext cx="1032942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Ingredients: Combination of Pandan Leaf Woven &amp; Croco Imitation</a:t>
            </a:r>
          </a:p>
          <a:p>
            <a:pPr algn="ctr">
              <a:lnSpc>
                <a:spcPts val="3359"/>
              </a:lnSpc>
            </a:pPr>
            <a:r>
              <a:rPr lang="en-US" b="true" sz="2400" spc="141">
                <a:solidFill>
                  <a:srgbClr val="744C2C"/>
                </a:solidFill>
                <a:latin typeface="Arimo Bold"/>
                <a:ea typeface="Arimo Bold"/>
                <a:cs typeface="Arimo Bold"/>
                <a:sym typeface="Arimo Bold"/>
              </a:rPr>
              <a:t>Color : Bone White/Natural White</a:t>
            </a:r>
          </a:p>
          <a:p>
            <a:pPr algn="ctr">
              <a:lnSpc>
                <a:spcPts val="3359"/>
              </a:lnSpc>
            </a:pPr>
            <a:r>
              <a:rPr lang="en-US" b="true" sz="2400" spc="141">
                <a:solidFill>
                  <a:srgbClr val="744C2C"/>
                </a:solidFill>
                <a:latin typeface="Arimo Bold"/>
                <a:ea typeface="Arimo Bold"/>
                <a:cs typeface="Arimo Bold"/>
                <a:sym typeface="Arimo Bold"/>
              </a:rPr>
              <a:t>Handle : Faux croco material</a:t>
            </a:r>
          </a:p>
          <a:p>
            <a:pPr algn="ctr">
              <a:lnSpc>
                <a:spcPts val="3359"/>
              </a:lnSpc>
            </a:pPr>
            <a:r>
              <a:rPr lang="en-US" b="true" sz="2400" spc="141">
                <a:solidFill>
                  <a:srgbClr val="744C2C"/>
                </a:solidFill>
                <a:latin typeface="Arimo Bold"/>
                <a:ea typeface="Arimo Bold"/>
                <a:cs typeface="Arimo Bold"/>
                <a:sym typeface="Arimo Bold"/>
              </a:rPr>
              <a:t>Size : Pj 24 cm, Tg 16 cm</a:t>
            </a:r>
          </a:p>
          <a:p>
            <a:pPr algn="ctr">
              <a:lnSpc>
                <a:spcPts val="3359"/>
              </a:lnSpc>
            </a:pPr>
            <a:r>
              <a:rPr lang="en-US" b="true" sz="2400" spc="141">
                <a:solidFill>
                  <a:srgbClr val="744C2C"/>
                </a:solidFill>
                <a:latin typeface="Arimo Bold"/>
                <a:ea typeface="Arimo Bold"/>
                <a:cs typeface="Arimo Bold"/>
                <a:sym typeface="Arimo Bold"/>
              </a:rPr>
              <a:t>Accessories : Zipper (53 cm), Strap (125 cm)</a:t>
            </a:r>
          </a:p>
          <a:p>
            <a:pPr algn="ctr">
              <a:lnSpc>
                <a:spcPts val="3359"/>
              </a:lnSpc>
            </a:pPr>
            <a:r>
              <a:rPr lang="en-US" b="true" sz="2400" spc="141">
                <a:solidFill>
                  <a:srgbClr val="744C2C"/>
                </a:solidFill>
                <a:latin typeface="Arimo Bold"/>
                <a:ea typeface="Arimo Bold"/>
                <a:cs typeface="Arimo Bold"/>
                <a:sym typeface="Arimo Bold"/>
              </a:rPr>
              <a:t>Weight : 280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3" id="13"/>
          <p:cNvSpPr txBox="true"/>
          <p:nvPr/>
        </p:nvSpPr>
        <p:spPr>
          <a:xfrm rot="0">
            <a:off x="6802639" y="1227620"/>
            <a:ext cx="1096879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This tiny Elisabeth decoupage bag is an ideal accessory for young mothers. Designed with an artistic touch, this bag is perfect for completing your look at a party, adding an elegant touch and captivating every eye.</a:t>
            </a:r>
          </a:p>
        </p:txBody>
      </p:sp>
      <p:sp>
        <p:nvSpPr>
          <p:cNvPr name="TextBox 14" id="14"/>
          <p:cNvSpPr txBox="true"/>
          <p:nvPr/>
        </p:nvSpPr>
        <p:spPr>
          <a:xfrm rot="0">
            <a:off x="7733852" y="753005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6159603" y="36993"/>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Elisabet Decoupage</a:t>
            </a:r>
          </a:p>
        </p:txBody>
      </p:sp>
      <p:sp>
        <p:nvSpPr>
          <p:cNvPr name="TextBox 16" id="16"/>
          <p:cNvSpPr txBox="true"/>
          <p:nvPr/>
        </p:nvSpPr>
        <p:spPr>
          <a:xfrm rot="0">
            <a:off x="16189529"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8286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TextBox 11" id="11"/>
          <p:cNvSpPr txBox="true"/>
          <p:nvPr/>
        </p:nvSpPr>
        <p:spPr>
          <a:xfrm rot="0">
            <a:off x="7549463" y="3602520"/>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 Red Combination</a:t>
            </a:r>
          </a:p>
          <a:p>
            <a:pPr algn="ctr">
              <a:lnSpc>
                <a:spcPts val="3359"/>
              </a:lnSpc>
            </a:pPr>
            <a:r>
              <a:rPr lang="en-US" b="true" sz="2400" spc="141">
                <a:solidFill>
                  <a:srgbClr val="744C2C"/>
                </a:solidFill>
                <a:latin typeface="Arimo Bold"/>
                <a:ea typeface="Arimo Bold"/>
                <a:cs typeface="Arimo Bold"/>
                <a:sym typeface="Arimo Bold"/>
              </a:rPr>
              <a:t>Strap Length : 134 cm, red color, faux croco material</a:t>
            </a:r>
          </a:p>
          <a:p>
            <a:pPr algn="ctr">
              <a:lnSpc>
                <a:spcPts val="3359"/>
              </a:lnSpc>
            </a:pPr>
            <a:r>
              <a:rPr lang="en-US" b="true" sz="2400" spc="141">
                <a:solidFill>
                  <a:srgbClr val="744C2C"/>
                </a:solidFill>
                <a:latin typeface="Arimo Bold"/>
                <a:ea typeface="Arimo Bold"/>
                <a:cs typeface="Arimo Bold"/>
                <a:sym typeface="Arimo Bold"/>
              </a:rPr>
              <a:t>Size : Pj 23 cm, Lb 9 cm, Tg 17 cm</a:t>
            </a:r>
          </a:p>
          <a:p>
            <a:pPr algn="ctr">
              <a:lnSpc>
                <a:spcPts val="3359"/>
              </a:lnSpc>
            </a:pPr>
            <a:r>
              <a:rPr lang="en-US" b="true" sz="2400" spc="141">
                <a:solidFill>
                  <a:srgbClr val="744C2C"/>
                </a:solidFill>
                <a:latin typeface="Arimo Bold"/>
                <a:ea typeface="Arimo Bold"/>
                <a:cs typeface="Arimo Bold"/>
                <a:sym typeface="Arimo Bold"/>
              </a:rPr>
              <a:t>Accessories : Zipper (36 cm) &amp; red wrana</a:t>
            </a:r>
          </a:p>
          <a:p>
            <a:pPr algn="ctr">
              <a:lnSpc>
                <a:spcPts val="3359"/>
              </a:lnSpc>
            </a:pPr>
            <a:r>
              <a:rPr lang="en-US" b="true" sz="2400" spc="141">
                <a:solidFill>
                  <a:srgbClr val="744C2C"/>
                </a:solidFill>
                <a:latin typeface="Arimo Bold"/>
                <a:ea typeface="Arimo Bold"/>
                <a:cs typeface="Arimo Bold"/>
                <a:sym typeface="Arimo Bold"/>
              </a:rPr>
              <a:t>Weight : 265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2" id="12"/>
          <p:cNvSpPr txBox="true"/>
          <p:nvPr/>
        </p:nvSpPr>
        <p:spPr>
          <a:xfrm rot="0">
            <a:off x="6802639" y="1227620"/>
            <a:ext cx="1096879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This Janet decoupage bag is the perfect choice for teens and young moms, with an elegant and versatile design. Perfect for both formal and casual occasions, this bag adds a touch of style to any occasion, ensuring you always look chic and confident.</a:t>
            </a:r>
          </a:p>
        </p:txBody>
      </p:sp>
      <p:sp>
        <p:nvSpPr>
          <p:cNvPr name="TextBox 13" id="13"/>
          <p:cNvSpPr txBox="true"/>
          <p:nvPr/>
        </p:nvSpPr>
        <p:spPr>
          <a:xfrm rot="0">
            <a:off x="7764066"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278111" y="2973870"/>
            <a:ext cx="7577302" cy="5686260"/>
          </a:xfrm>
          <a:custGeom>
            <a:avLst/>
            <a:gdLst/>
            <a:ahLst/>
            <a:cxnLst/>
            <a:rect r="r" b="b" t="t" l="l"/>
            <a:pathLst>
              <a:path h="5686260" w="7577302">
                <a:moveTo>
                  <a:pt x="0" y="0"/>
                </a:moveTo>
                <a:lnTo>
                  <a:pt x="7577303" y="0"/>
                </a:lnTo>
                <a:lnTo>
                  <a:pt x="7577303" y="5686260"/>
                </a:lnTo>
                <a:lnTo>
                  <a:pt x="0" y="5686260"/>
                </a:lnTo>
                <a:lnTo>
                  <a:pt x="0" y="0"/>
                </a:lnTo>
                <a:close/>
              </a:path>
            </a:pathLst>
          </a:custGeom>
          <a:blipFill>
            <a:blip r:embed="rId7"/>
            <a:stretch>
              <a:fillRect l="0" t="0" r="0" b="0"/>
            </a:stretch>
          </a:blipFill>
        </p:spPr>
      </p:sp>
      <p:sp>
        <p:nvSpPr>
          <p:cNvPr name="TextBox 15" id="15"/>
          <p:cNvSpPr txBox="true"/>
          <p:nvPr/>
        </p:nvSpPr>
        <p:spPr>
          <a:xfrm rot="0">
            <a:off x="5671798" y="108584"/>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Janet Decoupage</a:t>
            </a:r>
          </a:p>
        </p:txBody>
      </p:sp>
      <p:sp>
        <p:nvSpPr>
          <p:cNvPr name="TextBox 16" id="16"/>
          <p:cNvSpPr txBox="true"/>
          <p:nvPr/>
        </p:nvSpPr>
        <p:spPr>
          <a:xfrm rot="0">
            <a:off x="16219742" y="1790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21988"/>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TextBox 11" id="11"/>
          <p:cNvSpPr txBox="true"/>
          <p:nvPr/>
        </p:nvSpPr>
        <p:spPr>
          <a:xfrm rot="0">
            <a:off x="7228738" y="3354870"/>
            <a:ext cx="1032942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:Bone White/Natural White &amp; Black Combination</a:t>
            </a:r>
          </a:p>
          <a:p>
            <a:pPr algn="ctr">
              <a:lnSpc>
                <a:spcPts val="3359"/>
              </a:lnSpc>
            </a:pPr>
            <a:r>
              <a:rPr lang="en-US" b="true" sz="2400" spc="141">
                <a:solidFill>
                  <a:srgbClr val="744C2C"/>
                </a:solidFill>
                <a:latin typeface="Arimo Bold"/>
                <a:ea typeface="Arimo Bold"/>
                <a:cs typeface="Arimo Bold"/>
                <a:sym typeface="Arimo Bold"/>
              </a:rPr>
              <a:t>Strap Size : 90 cm</a:t>
            </a:r>
          </a:p>
          <a:p>
            <a:pPr algn="ctr">
              <a:lnSpc>
                <a:spcPts val="3359"/>
              </a:lnSpc>
            </a:pPr>
            <a:r>
              <a:rPr lang="en-US" b="true" sz="2400" spc="141">
                <a:solidFill>
                  <a:srgbClr val="744C2C"/>
                </a:solidFill>
                <a:latin typeface="Arimo Bold"/>
                <a:ea typeface="Arimo Bold"/>
                <a:cs typeface="Arimo Bold"/>
                <a:sym typeface="Arimo Bold"/>
              </a:rPr>
              <a:t>Size : Pj 20 cm, Lb 9 cm, Tg 25 cm</a:t>
            </a:r>
          </a:p>
          <a:p>
            <a:pPr algn="ctr">
              <a:lnSpc>
                <a:spcPts val="3359"/>
              </a:lnSpc>
            </a:pPr>
            <a:r>
              <a:rPr lang="en-US" b="true" sz="2400" spc="141">
                <a:solidFill>
                  <a:srgbClr val="744C2C"/>
                </a:solidFill>
                <a:latin typeface="Arimo Bold"/>
                <a:ea typeface="Arimo Bold"/>
                <a:cs typeface="Arimo Bold"/>
                <a:sym typeface="Arimo Bold"/>
              </a:rPr>
              <a:t>Shape : Oval</a:t>
            </a:r>
          </a:p>
          <a:p>
            <a:pPr algn="ctr">
              <a:lnSpc>
                <a:spcPts val="3359"/>
              </a:lnSpc>
            </a:pPr>
            <a:r>
              <a:rPr lang="en-US" b="true" sz="2400" spc="141">
                <a:solidFill>
                  <a:srgbClr val="744C2C"/>
                </a:solidFill>
                <a:latin typeface="Arimo Bold"/>
                <a:ea typeface="Arimo Bold"/>
                <a:cs typeface="Arimo Bold"/>
                <a:sym typeface="Arimo Bold"/>
              </a:rPr>
              <a:t>Accessories : Zipper (36 cm)</a:t>
            </a:r>
          </a:p>
          <a:p>
            <a:pPr algn="ctr">
              <a:lnSpc>
                <a:spcPts val="3359"/>
              </a:lnSpc>
            </a:pPr>
            <a:r>
              <a:rPr lang="en-US" b="true" sz="2400" spc="141">
                <a:solidFill>
                  <a:srgbClr val="744C2C"/>
                </a:solidFill>
                <a:latin typeface="Arimo Bold"/>
                <a:ea typeface="Arimo Bold"/>
                <a:cs typeface="Arimo Bold"/>
                <a:sym typeface="Arimo Bold"/>
              </a:rPr>
              <a:t>Weight : 100 gr</a:t>
            </a:r>
          </a:p>
          <a:p>
            <a:pPr algn="ctr">
              <a:lnSpc>
                <a:spcPts val="3359"/>
              </a:lnSpc>
            </a:pPr>
            <a:r>
              <a:rPr lang="en-US" b="true" sz="2400" spc="141">
                <a:solidFill>
                  <a:srgbClr val="744C2C"/>
                </a:solidFill>
                <a:latin typeface="Arimo Bold"/>
                <a:ea typeface="Arimo Bold"/>
                <a:cs typeface="Arimo Bold"/>
                <a:sym typeface="Arimo Bold"/>
              </a:rPr>
              <a:t>Motif : Bird</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2" id="12"/>
          <p:cNvSpPr txBox="true"/>
          <p:nvPr/>
        </p:nvSpPr>
        <p:spPr>
          <a:xfrm rot="0">
            <a:off x="5544407" y="26049"/>
            <a:ext cx="8472628"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Backpack Decoupage</a:t>
            </a:r>
          </a:p>
        </p:txBody>
      </p:sp>
      <p:sp>
        <p:nvSpPr>
          <p:cNvPr name="TextBox 13" id="13"/>
          <p:cNvSpPr txBox="true"/>
          <p:nvPr/>
        </p:nvSpPr>
        <p:spPr>
          <a:xfrm rot="0">
            <a:off x="6802639" y="1227620"/>
            <a:ext cx="1096879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This simple decoupage backpack bag is specially designed for teenagers and children, with a small but strong size that is suitable for walking. Its unique and practical design ensures comfort while adding style to each of their adventures.</a:t>
            </a:r>
          </a:p>
        </p:txBody>
      </p:sp>
      <p:sp>
        <p:nvSpPr>
          <p:cNvPr name="TextBox 14" id="14"/>
          <p:cNvSpPr txBox="true"/>
          <p:nvPr/>
        </p:nvSpPr>
        <p:spPr>
          <a:xfrm rot="0">
            <a:off x="7442009"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5" id="15"/>
          <p:cNvSpPr/>
          <p:nvPr/>
        </p:nvSpPr>
        <p:spPr>
          <a:xfrm flipH="false" flipV="false" rot="0">
            <a:off x="-358348" y="1867462"/>
            <a:ext cx="9051662" cy="6792668"/>
          </a:xfrm>
          <a:custGeom>
            <a:avLst/>
            <a:gdLst/>
            <a:ahLst/>
            <a:cxnLst/>
            <a:rect r="r" b="b" t="t" l="l"/>
            <a:pathLst>
              <a:path h="6792668" w="9051662">
                <a:moveTo>
                  <a:pt x="0" y="0"/>
                </a:moveTo>
                <a:lnTo>
                  <a:pt x="9051662" y="0"/>
                </a:lnTo>
                <a:lnTo>
                  <a:pt x="9051662" y="6792668"/>
                </a:lnTo>
                <a:lnTo>
                  <a:pt x="0" y="6792668"/>
                </a:lnTo>
                <a:lnTo>
                  <a:pt x="0" y="0"/>
                </a:lnTo>
                <a:close/>
              </a:path>
            </a:pathLst>
          </a:custGeom>
          <a:blipFill>
            <a:blip r:embed="rId7"/>
            <a:stretch>
              <a:fillRect l="0" t="0" r="0" b="0"/>
            </a:stretch>
          </a:blipFill>
        </p:spPr>
      </p:sp>
      <p:sp>
        <p:nvSpPr>
          <p:cNvPr name="TextBox 16" id="16"/>
          <p:cNvSpPr txBox="true"/>
          <p:nvPr/>
        </p:nvSpPr>
        <p:spPr>
          <a:xfrm rot="0">
            <a:off x="16322427"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18489"/>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TextBox 11" id="11"/>
          <p:cNvSpPr txBox="true"/>
          <p:nvPr/>
        </p:nvSpPr>
        <p:spPr>
          <a:xfrm rot="0">
            <a:off x="7760258" y="3604248"/>
            <a:ext cx="1032942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a:t>
            </a:r>
          </a:p>
          <a:p>
            <a:pPr algn="ctr">
              <a:lnSpc>
                <a:spcPts val="3359"/>
              </a:lnSpc>
            </a:pPr>
            <a:r>
              <a:rPr lang="en-US" b="true" sz="2400" spc="141">
                <a:solidFill>
                  <a:srgbClr val="744C2C"/>
                </a:solidFill>
                <a:latin typeface="Arimo Bold"/>
                <a:ea typeface="Arimo Bold"/>
                <a:cs typeface="Arimo Bold"/>
                <a:sym typeface="Arimo Bold"/>
              </a:rPr>
              <a:t>Shape : Circle</a:t>
            </a:r>
          </a:p>
          <a:p>
            <a:pPr algn="ctr">
              <a:lnSpc>
                <a:spcPts val="3359"/>
              </a:lnSpc>
            </a:pPr>
            <a:r>
              <a:rPr lang="en-US" b="true" sz="2400" spc="141">
                <a:solidFill>
                  <a:srgbClr val="744C2C"/>
                </a:solidFill>
                <a:latin typeface="Arimo Bold"/>
                <a:ea typeface="Arimo Bold"/>
                <a:cs typeface="Arimo Bold"/>
                <a:sym typeface="Arimo Bold"/>
              </a:rPr>
              <a:t>Size : Bag Circumference 66 cm, Diameter 21 cm, Tg 7 cm</a:t>
            </a:r>
          </a:p>
          <a:p>
            <a:pPr algn="ctr">
              <a:lnSpc>
                <a:spcPts val="3359"/>
              </a:lnSpc>
            </a:pPr>
            <a:r>
              <a:rPr lang="en-US" b="true" sz="2400" spc="141">
                <a:solidFill>
                  <a:srgbClr val="744C2C"/>
                </a:solidFill>
                <a:latin typeface="Arimo Bold"/>
                <a:ea typeface="Arimo Bold"/>
                <a:cs typeface="Arimo Bold"/>
                <a:sym typeface="Arimo Bold"/>
              </a:rPr>
              <a:t>Accessories : Imitation Material Long Straps</a:t>
            </a:r>
          </a:p>
          <a:p>
            <a:pPr algn="ctr">
              <a:lnSpc>
                <a:spcPts val="3359"/>
              </a:lnSpc>
            </a:pPr>
            <a:r>
              <a:rPr lang="en-US" b="true" sz="2400" spc="141">
                <a:solidFill>
                  <a:srgbClr val="744C2C"/>
                </a:solidFill>
                <a:latin typeface="Arimo Bold"/>
                <a:ea typeface="Arimo Bold"/>
                <a:cs typeface="Arimo Bold"/>
                <a:sym typeface="Arimo Bold"/>
              </a:rPr>
              <a:t>Strap Size : 131 cm</a:t>
            </a:r>
          </a:p>
          <a:p>
            <a:pPr algn="ctr">
              <a:lnSpc>
                <a:spcPts val="3359"/>
              </a:lnSpc>
            </a:pPr>
            <a:r>
              <a:rPr lang="en-US" b="true" sz="2400" spc="141">
                <a:solidFill>
                  <a:srgbClr val="744C2C"/>
                </a:solidFill>
                <a:latin typeface="Arimo Bold"/>
                <a:ea typeface="Arimo Bold"/>
                <a:cs typeface="Arimo Bold"/>
                <a:sym typeface="Arimo Bold"/>
              </a:rPr>
              <a:t>Weight : 260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2" id="12"/>
          <p:cNvSpPr txBox="true"/>
          <p:nvPr/>
        </p:nvSpPr>
        <p:spPr>
          <a:xfrm rot="0">
            <a:off x="6475077" y="1370716"/>
            <a:ext cx="11836744"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This circular decoupage bag blends simplicity with artistic uniqueness, making it the perfect accessory to add a touch of elegance to any look. With an unusual yet practical design, this bag ensures that you stand out at every occasion.</a:t>
            </a:r>
          </a:p>
        </p:txBody>
      </p:sp>
      <p:sp>
        <p:nvSpPr>
          <p:cNvPr name="TextBox 13" id="13"/>
          <p:cNvSpPr txBox="true"/>
          <p:nvPr/>
        </p:nvSpPr>
        <p:spPr>
          <a:xfrm rot="0">
            <a:off x="7982398" y="8134338"/>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0" y="2742898"/>
            <a:ext cx="8842098" cy="6635405"/>
          </a:xfrm>
          <a:custGeom>
            <a:avLst/>
            <a:gdLst/>
            <a:ahLst/>
            <a:cxnLst/>
            <a:rect r="r" b="b" t="t" l="l"/>
            <a:pathLst>
              <a:path h="6635405" w="8842098">
                <a:moveTo>
                  <a:pt x="0" y="0"/>
                </a:moveTo>
                <a:lnTo>
                  <a:pt x="8842098" y="0"/>
                </a:lnTo>
                <a:lnTo>
                  <a:pt x="8842098" y="6635405"/>
                </a:lnTo>
                <a:lnTo>
                  <a:pt x="0" y="6635405"/>
                </a:lnTo>
                <a:lnTo>
                  <a:pt x="0" y="0"/>
                </a:lnTo>
                <a:close/>
              </a:path>
            </a:pathLst>
          </a:custGeom>
          <a:blipFill>
            <a:blip r:embed="rId7"/>
            <a:stretch>
              <a:fillRect l="0" t="0" r="0" b="0"/>
            </a:stretch>
          </a:blipFill>
        </p:spPr>
      </p:sp>
      <p:sp>
        <p:nvSpPr>
          <p:cNvPr name="TextBox 15" id="15"/>
          <p:cNvSpPr txBox="true"/>
          <p:nvPr/>
        </p:nvSpPr>
        <p:spPr>
          <a:xfrm rot="0">
            <a:off x="6104733" y="156720"/>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Canteen Decoupage</a:t>
            </a:r>
          </a:p>
        </p:txBody>
      </p:sp>
      <p:sp>
        <p:nvSpPr>
          <p:cNvPr name="TextBox 16" id="16"/>
          <p:cNvSpPr txBox="true"/>
          <p:nvPr/>
        </p:nvSpPr>
        <p:spPr>
          <a:xfrm rot="0">
            <a:off x="16215934" y="35311"/>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AE9B"/>
        </a:solidFill>
      </p:bgPr>
    </p:bg>
    <p:spTree>
      <p:nvGrpSpPr>
        <p:cNvPr id="1" name=""/>
        <p:cNvGrpSpPr/>
        <p:nvPr/>
      </p:nvGrpSpPr>
      <p:grpSpPr>
        <a:xfrm>
          <a:off x="0" y="0"/>
          <a:ext cx="0" cy="0"/>
          <a:chOff x="0" y="0"/>
          <a:chExt cx="0" cy="0"/>
        </a:xfrm>
      </p:grpSpPr>
      <p:sp>
        <p:nvSpPr>
          <p:cNvPr name="Freeform 2" id="2"/>
          <p:cNvSpPr/>
          <p:nvPr/>
        </p:nvSpPr>
        <p:spPr>
          <a:xfrm flipH="false" flipV="true" rot="5400000">
            <a:off x="14814584" y="-3154754"/>
            <a:ext cx="3748209" cy="4114800"/>
          </a:xfrm>
          <a:custGeom>
            <a:avLst/>
            <a:gdLst/>
            <a:ahLst/>
            <a:cxnLst/>
            <a:rect r="r" b="b" t="t" l="l"/>
            <a:pathLst>
              <a:path h="4114800" w="3748209">
                <a:moveTo>
                  <a:pt x="0" y="4114800"/>
                </a:moveTo>
                <a:lnTo>
                  <a:pt x="3748209" y="4114800"/>
                </a:lnTo>
                <a:lnTo>
                  <a:pt x="3748209"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201852" y="904875"/>
            <a:ext cx="11086148" cy="8362709"/>
          </a:xfrm>
          <a:prstGeom prst="rect">
            <a:avLst/>
          </a:prstGeom>
        </p:spPr>
        <p:txBody>
          <a:bodyPr anchor="t" rtlCol="false" tIns="0" lIns="0" bIns="0" rIns="0">
            <a:spAutoFit/>
          </a:bodyPr>
          <a:lstStyle/>
          <a:p>
            <a:pPr algn="just">
              <a:lnSpc>
                <a:spcPts val="4759"/>
              </a:lnSpc>
            </a:pPr>
          </a:p>
          <a:p>
            <a:pPr algn="just">
              <a:lnSpc>
                <a:spcPts val="4759"/>
              </a:lnSpc>
            </a:pPr>
            <a:r>
              <a:rPr lang="en-US" sz="2902" b="true">
                <a:solidFill>
                  <a:srgbClr val="744C2C"/>
                </a:solidFill>
                <a:latin typeface="Glacial Indifference Bold"/>
                <a:ea typeface="Glacial Indifference Bold"/>
                <a:cs typeface="Glacial Indifference Bold"/>
                <a:sym typeface="Glacial Indifference Bold"/>
              </a:rPr>
              <a:t>LYCRYX</a:t>
            </a:r>
            <a:r>
              <a:rPr lang="en-US" sz="2902">
                <a:solidFill>
                  <a:srgbClr val="744C2C"/>
                </a:solidFill>
                <a:latin typeface="Glacial Indifference"/>
                <a:ea typeface="Glacial Indifference"/>
                <a:cs typeface="Glacial Indifference"/>
                <a:sym typeface="Glacial Indifference"/>
              </a:rPr>
              <a:t> is taken from the Javanese language, namely "likrik / nglikrik" which means that in a process to achieve the desired goal, precision, patience, detail and caution are needed. </a:t>
            </a:r>
          </a:p>
          <a:p>
            <a:pPr algn="just">
              <a:lnSpc>
                <a:spcPts val="4759"/>
              </a:lnSpc>
            </a:pPr>
            <a:r>
              <a:rPr lang="en-US" sz="2902">
                <a:solidFill>
                  <a:srgbClr val="744C2C"/>
                </a:solidFill>
                <a:latin typeface="Glacial Indifference"/>
                <a:ea typeface="Glacial Indifference"/>
                <a:cs typeface="Glacial Indifference"/>
                <a:sym typeface="Glacial Indifference"/>
              </a:rPr>
              <a:t>This is the same as the decoupage process, which requires precision, patience, detail, and caution</a:t>
            </a:r>
          </a:p>
          <a:p>
            <a:pPr algn="just">
              <a:lnSpc>
                <a:spcPts val="4759"/>
              </a:lnSpc>
            </a:pPr>
            <a:r>
              <a:rPr lang="en-US" sz="2902" b="true">
                <a:solidFill>
                  <a:srgbClr val="744C2C"/>
                </a:solidFill>
                <a:latin typeface="Glacial Indifference Bold"/>
                <a:ea typeface="Glacial Indifference Bold"/>
                <a:cs typeface="Glacial Indifference Bold"/>
                <a:sym typeface="Glacial Indifference Bold"/>
              </a:rPr>
              <a:t>DECOUPAGE </a:t>
            </a:r>
            <a:r>
              <a:rPr lang="en-US" sz="2902">
                <a:solidFill>
                  <a:srgbClr val="744C2C"/>
                </a:solidFill>
                <a:latin typeface="Glacial Indifference"/>
                <a:ea typeface="Glacial Indifference"/>
                <a:cs typeface="Glacial Indifference"/>
                <a:sym typeface="Glacial Indifference"/>
              </a:rPr>
              <a:t>is a decorative art that involves cutting and pasting pieces of paper with designs or drawings on the surface of an object, then coating them with several layers of lacquer or glue to give it a smooth, integrated look. This technique is often used to decorate a variety of objects, such as furniture, boxes, vases, and fashion accessories, creating interesting visual effects and unique personalization on decorated objects</a:t>
            </a:r>
          </a:p>
          <a:p>
            <a:pPr algn="just">
              <a:lnSpc>
                <a:spcPts val="4759"/>
              </a:lnSpc>
            </a:pPr>
          </a:p>
        </p:txBody>
      </p:sp>
      <p:grpSp>
        <p:nvGrpSpPr>
          <p:cNvPr name="Group 4" id="4"/>
          <p:cNvGrpSpPr/>
          <p:nvPr/>
        </p:nvGrpSpPr>
        <p:grpSpPr>
          <a:xfrm rot="0">
            <a:off x="1250692" y="8753129"/>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529331" y="2959157"/>
            <a:ext cx="6471179" cy="3452729"/>
          </a:xfrm>
          <a:custGeom>
            <a:avLst/>
            <a:gdLst/>
            <a:ahLst/>
            <a:cxnLst/>
            <a:rect r="r" b="b" t="t" l="l"/>
            <a:pathLst>
              <a:path h="3452729" w="6471179">
                <a:moveTo>
                  <a:pt x="0" y="0"/>
                </a:moveTo>
                <a:lnTo>
                  <a:pt x="6471179" y="0"/>
                </a:lnTo>
                <a:lnTo>
                  <a:pt x="6471179" y="3452729"/>
                </a:lnTo>
                <a:lnTo>
                  <a:pt x="0" y="3452729"/>
                </a:lnTo>
                <a:lnTo>
                  <a:pt x="0" y="0"/>
                </a:lnTo>
                <a:close/>
              </a:path>
            </a:pathLst>
          </a:custGeom>
          <a:blipFill>
            <a:blip r:embed="rId7"/>
            <a:stretch>
              <a:fillRect l="0" t="0" r="0" b="0"/>
            </a:stretch>
          </a:blipFill>
        </p:spPr>
      </p:sp>
      <p:sp>
        <p:nvSpPr>
          <p:cNvPr name="TextBox 12" id="12"/>
          <p:cNvSpPr txBox="true"/>
          <p:nvPr/>
        </p:nvSpPr>
        <p:spPr>
          <a:xfrm rot="0">
            <a:off x="4903161" y="608329"/>
            <a:ext cx="10490094" cy="755016"/>
          </a:xfrm>
          <a:prstGeom prst="rect">
            <a:avLst/>
          </a:prstGeom>
        </p:spPr>
        <p:txBody>
          <a:bodyPr anchor="t" rtlCol="false" tIns="0" lIns="0" bIns="0" rIns="0">
            <a:spAutoFit/>
          </a:bodyPr>
          <a:lstStyle/>
          <a:p>
            <a:pPr algn="ctr">
              <a:lnSpc>
                <a:spcPts val="6159"/>
              </a:lnSpc>
            </a:pPr>
            <a:r>
              <a:rPr lang="en-US" sz="4399" spc="259">
                <a:solidFill>
                  <a:srgbClr val="744C2C"/>
                </a:solidFill>
                <a:latin typeface="Kaushan Script"/>
                <a:ea typeface="Kaushan Script"/>
                <a:cs typeface="Kaushan Script"/>
                <a:sym typeface="Kaushan Script"/>
              </a:rPr>
              <a:t>Brand Lycryx Decoupage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891553"/>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0" y="4541036"/>
            <a:ext cx="6887529" cy="3867772"/>
          </a:xfrm>
          <a:custGeom>
            <a:avLst/>
            <a:gdLst/>
            <a:ahLst/>
            <a:cxnLst/>
            <a:rect r="r" b="b" t="t" l="l"/>
            <a:pathLst>
              <a:path h="3867772" w="6887529">
                <a:moveTo>
                  <a:pt x="0" y="0"/>
                </a:moveTo>
                <a:lnTo>
                  <a:pt x="6887529" y="0"/>
                </a:lnTo>
                <a:lnTo>
                  <a:pt x="6887529" y="3867771"/>
                </a:lnTo>
                <a:lnTo>
                  <a:pt x="0" y="3867771"/>
                </a:lnTo>
                <a:lnTo>
                  <a:pt x="0" y="0"/>
                </a:lnTo>
                <a:close/>
              </a:path>
            </a:pathLst>
          </a:custGeom>
          <a:blipFill>
            <a:blip r:embed="rId7"/>
            <a:stretch>
              <a:fillRect l="0" t="0" r="0" b="0"/>
            </a:stretch>
          </a:blipFill>
        </p:spPr>
      </p:sp>
      <p:sp>
        <p:nvSpPr>
          <p:cNvPr name="TextBox 12" id="12"/>
          <p:cNvSpPr txBox="true"/>
          <p:nvPr/>
        </p:nvSpPr>
        <p:spPr>
          <a:xfrm rot="0">
            <a:off x="5978094" y="115585"/>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300604" y="8433435"/>
            <a:ext cx="17686791"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5200295" y="1035702"/>
            <a:ext cx="8004268" cy="6006669"/>
          </a:xfrm>
          <a:custGeom>
            <a:avLst/>
            <a:gdLst/>
            <a:ahLst/>
            <a:cxnLst/>
            <a:rect r="r" b="b" t="t" l="l"/>
            <a:pathLst>
              <a:path h="6006669" w="8004268">
                <a:moveTo>
                  <a:pt x="0" y="0"/>
                </a:moveTo>
                <a:lnTo>
                  <a:pt x="8004267" y="0"/>
                </a:lnTo>
                <a:lnTo>
                  <a:pt x="8004267" y="6006668"/>
                </a:lnTo>
                <a:lnTo>
                  <a:pt x="0" y="6006668"/>
                </a:lnTo>
                <a:lnTo>
                  <a:pt x="0" y="0"/>
                </a:lnTo>
                <a:close/>
              </a:path>
            </a:pathLst>
          </a:custGeom>
          <a:blipFill>
            <a:blip r:embed="rId8"/>
            <a:stretch>
              <a:fillRect l="0" t="0" r="0" b="0"/>
            </a:stretch>
          </a:blipFill>
        </p:spPr>
      </p:sp>
      <p:sp>
        <p:nvSpPr>
          <p:cNvPr name="Freeform 15" id="15"/>
          <p:cNvSpPr/>
          <p:nvPr/>
        </p:nvSpPr>
        <p:spPr>
          <a:xfrm flipH="false" flipV="false" rot="0">
            <a:off x="11656175" y="4468783"/>
            <a:ext cx="7144857" cy="4012277"/>
          </a:xfrm>
          <a:custGeom>
            <a:avLst/>
            <a:gdLst/>
            <a:ahLst/>
            <a:cxnLst/>
            <a:rect r="r" b="b" t="t" l="l"/>
            <a:pathLst>
              <a:path h="4012277" w="7144857">
                <a:moveTo>
                  <a:pt x="0" y="0"/>
                </a:moveTo>
                <a:lnTo>
                  <a:pt x="7144857" y="0"/>
                </a:lnTo>
                <a:lnTo>
                  <a:pt x="7144857" y="4012277"/>
                </a:lnTo>
                <a:lnTo>
                  <a:pt x="0" y="4012277"/>
                </a:lnTo>
                <a:lnTo>
                  <a:pt x="0" y="0"/>
                </a:lnTo>
                <a:close/>
              </a:path>
            </a:pathLst>
          </a:custGeom>
          <a:blipFill>
            <a:blip r:embed="rId9"/>
            <a:stretch>
              <a:fillRect l="0" t="0" r="0" b="0"/>
            </a:stretch>
          </a:blipFill>
        </p:spPr>
      </p:sp>
      <p:sp>
        <p:nvSpPr>
          <p:cNvPr name="TextBox 16" id="16"/>
          <p:cNvSpPr txBox="true"/>
          <p:nvPr/>
        </p:nvSpPr>
        <p:spPr>
          <a:xfrm rot="0">
            <a:off x="16322427"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891553"/>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1250692" y="3514247"/>
            <a:ext cx="7893308" cy="4432579"/>
          </a:xfrm>
          <a:custGeom>
            <a:avLst/>
            <a:gdLst/>
            <a:ahLst/>
            <a:cxnLst/>
            <a:rect r="r" b="b" t="t" l="l"/>
            <a:pathLst>
              <a:path h="4432579" w="7893308">
                <a:moveTo>
                  <a:pt x="0" y="0"/>
                </a:moveTo>
                <a:lnTo>
                  <a:pt x="7893308" y="0"/>
                </a:lnTo>
                <a:lnTo>
                  <a:pt x="7893308" y="4432579"/>
                </a:lnTo>
                <a:lnTo>
                  <a:pt x="0" y="4432579"/>
                </a:lnTo>
                <a:lnTo>
                  <a:pt x="0" y="0"/>
                </a:lnTo>
                <a:close/>
              </a:path>
            </a:pathLst>
          </a:custGeom>
          <a:blipFill>
            <a:blip r:embed="rId7"/>
            <a:stretch>
              <a:fillRect l="0" t="0" r="0" b="0"/>
            </a:stretch>
          </a:blipFill>
        </p:spPr>
      </p:sp>
      <p:sp>
        <p:nvSpPr>
          <p:cNvPr name="TextBox 12" id="12"/>
          <p:cNvSpPr txBox="true"/>
          <p:nvPr/>
        </p:nvSpPr>
        <p:spPr>
          <a:xfrm rot="0">
            <a:off x="5978094" y="115585"/>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6802639" y="1220309"/>
            <a:ext cx="10755521"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with its elegant and fashionable style, is the ideal choice to enhance your look at parties or when you are on a leisurely walk. Lightweight, simple, and practical, this bag not only makes it easy to carry your essentials, but it also adds a touch of alluring style to your every step</a:t>
            </a:r>
          </a:p>
        </p:txBody>
      </p:sp>
      <p:sp>
        <p:nvSpPr>
          <p:cNvPr name="TextBox 14" id="14"/>
          <p:cNvSpPr txBox="true"/>
          <p:nvPr/>
        </p:nvSpPr>
        <p:spPr>
          <a:xfrm rot="0">
            <a:off x="7559358" y="3846891"/>
            <a:ext cx="10329423" cy="33489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 </a:t>
            </a:r>
          </a:p>
          <a:p>
            <a:pPr algn="ctr">
              <a:lnSpc>
                <a:spcPts val="3359"/>
              </a:lnSpc>
            </a:pPr>
            <a:r>
              <a:rPr lang="en-US" b="true" sz="2400" spc="141">
                <a:solidFill>
                  <a:srgbClr val="744C2C"/>
                </a:solidFill>
                <a:latin typeface="Arimo Bold"/>
                <a:ea typeface="Arimo Bold"/>
                <a:cs typeface="Arimo Bold"/>
                <a:sym typeface="Arimo Bold"/>
              </a:rPr>
              <a:t>Size : Pj 32 cm, Height 19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280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5" id="15"/>
          <p:cNvSpPr txBox="true"/>
          <p:nvPr/>
        </p:nvSpPr>
        <p:spPr>
          <a:xfrm rot="0">
            <a:off x="7559358" y="7647588"/>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6" id="16"/>
          <p:cNvSpPr txBox="true"/>
          <p:nvPr/>
        </p:nvSpPr>
        <p:spPr>
          <a:xfrm rot="0">
            <a:off x="16322427"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57884"/>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86715"/>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0" y="3921149"/>
            <a:ext cx="6570690" cy="3689847"/>
          </a:xfrm>
          <a:custGeom>
            <a:avLst/>
            <a:gdLst/>
            <a:ahLst/>
            <a:cxnLst/>
            <a:rect r="r" b="b" t="t" l="l"/>
            <a:pathLst>
              <a:path h="3689847" w="6570690">
                <a:moveTo>
                  <a:pt x="0" y="0"/>
                </a:moveTo>
                <a:lnTo>
                  <a:pt x="6570690" y="0"/>
                </a:lnTo>
                <a:lnTo>
                  <a:pt x="6570690" y="3689847"/>
                </a:lnTo>
                <a:lnTo>
                  <a:pt x="0" y="3689847"/>
                </a:lnTo>
                <a:lnTo>
                  <a:pt x="0" y="0"/>
                </a:lnTo>
                <a:close/>
              </a:path>
            </a:pathLst>
          </a:custGeom>
          <a:blipFill>
            <a:blip r:embed="rId7"/>
            <a:stretch>
              <a:fillRect l="0" t="0" r="0" b="0"/>
            </a:stretch>
          </a:blipFill>
        </p:spPr>
      </p:sp>
      <p:sp>
        <p:nvSpPr>
          <p:cNvPr name="TextBox 12" id="12"/>
          <p:cNvSpPr txBox="true"/>
          <p:nvPr/>
        </p:nvSpPr>
        <p:spPr>
          <a:xfrm rot="0">
            <a:off x="6219808" y="115585"/>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383833" y="8161850"/>
            <a:ext cx="17520335"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6219808" y="1485750"/>
            <a:ext cx="6681872" cy="5014299"/>
          </a:xfrm>
          <a:custGeom>
            <a:avLst/>
            <a:gdLst/>
            <a:ahLst/>
            <a:cxnLst/>
            <a:rect r="r" b="b" t="t" l="l"/>
            <a:pathLst>
              <a:path h="5014299" w="6681872">
                <a:moveTo>
                  <a:pt x="0" y="0"/>
                </a:moveTo>
                <a:lnTo>
                  <a:pt x="6681872" y="0"/>
                </a:lnTo>
                <a:lnTo>
                  <a:pt x="6681872" y="5014300"/>
                </a:lnTo>
                <a:lnTo>
                  <a:pt x="0" y="5014300"/>
                </a:lnTo>
                <a:lnTo>
                  <a:pt x="0" y="0"/>
                </a:lnTo>
                <a:close/>
              </a:path>
            </a:pathLst>
          </a:custGeom>
          <a:blipFill>
            <a:blip r:embed="rId8"/>
            <a:stretch>
              <a:fillRect l="0" t="0" r="0" b="0"/>
            </a:stretch>
          </a:blipFill>
        </p:spPr>
      </p:sp>
      <p:sp>
        <p:nvSpPr>
          <p:cNvPr name="Freeform 15" id="15"/>
          <p:cNvSpPr/>
          <p:nvPr/>
        </p:nvSpPr>
        <p:spPr>
          <a:xfrm flipH="false" flipV="false" rot="0">
            <a:off x="12301231" y="3417374"/>
            <a:ext cx="6259579" cy="4697396"/>
          </a:xfrm>
          <a:custGeom>
            <a:avLst/>
            <a:gdLst/>
            <a:ahLst/>
            <a:cxnLst/>
            <a:rect r="r" b="b" t="t" l="l"/>
            <a:pathLst>
              <a:path h="4697396" w="6259579">
                <a:moveTo>
                  <a:pt x="0" y="0"/>
                </a:moveTo>
                <a:lnTo>
                  <a:pt x="6259579" y="0"/>
                </a:lnTo>
                <a:lnTo>
                  <a:pt x="6259579" y="4697396"/>
                </a:lnTo>
                <a:lnTo>
                  <a:pt x="0" y="4697396"/>
                </a:lnTo>
                <a:lnTo>
                  <a:pt x="0" y="0"/>
                </a:lnTo>
                <a:close/>
              </a:path>
            </a:pathLst>
          </a:custGeom>
          <a:blipFill>
            <a:blip r:embed="rId9"/>
            <a:stretch>
              <a:fillRect l="0" t="0" r="0" b="0"/>
            </a:stretch>
          </a:blipFill>
        </p:spPr>
      </p:sp>
      <p:sp>
        <p:nvSpPr>
          <p:cNvPr name="TextBox 16" id="16"/>
          <p:cNvSpPr txBox="true"/>
          <p:nvPr/>
        </p:nvSpPr>
        <p:spPr>
          <a:xfrm rot="0">
            <a:off x="16030421"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86715"/>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204940" y="2966428"/>
            <a:ext cx="7753637" cy="4354145"/>
          </a:xfrm>
          <a:custGeom>
            <a:avLst/>
            <a:gdLst/>
            <a:ahLst/>
            <a:cxnLst/>
            <a:rect r="r" b="b" t="t" l="l"/>
            <a:pathLst>
              <a:path h="4354145" w="7753637">
                <a:moveTo>
                  <a:pt x="0" y="0"/>
                </a:moveTo>
                <a:lnTo>
                  <a:pt x="7753637" y="0"/>
                </a:lnTo>
                <a:lnTo>
                  <a:pt x="7753637" y="4354144"/>
                </a:lnTo>
                <a:lnTo>
                  <a:pt x="0" y="4354144"/>
                </a:lnTo>
                <a:lnTo>
                  <a:pt x="0" y="0"/>
                </a:lnTo>
                <a:close/>
              </a:path>
            </a:pathLst>
          </a:custGeom>
          <a:blipFill>
            <a:blip r:embed="rId7"/>
            <a:stretch>
              <a:fillRect l="0" t="0" r="0" b="0"/>
            </a:stretch>
          </a:blipFill>
        </p:spPr>
      </p:sp>
      <p:sp>
        <p:nvSpPr>
          <p:cNvPr name="TextBox 12" id="12"/>
          <p:cNvSpPr txBox="true"/>
          <p:nvPr/>
        </p:nvSpPr>
        <p:spPr>
          <a:xfrm rot="0">
            <a:off x="7958577" y="3697770"/>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 Purple Combination </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 Pj 32 cm, Height 19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280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3" id="13"/>
          <p:cNvSpPr txBox="true"/>
          <p:nvPr/>
        </p:nvSpPr>
        <p:spPr>
          <a:xfrm rot="0">
            <a:off x="5819451" y="156720"/>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4" id="14"/>
          <p:cNvSpPr txBox="true"/>
          <p:nvPr/>
        </p:nvSpPr>
        <p:spPr>
          <a:xfrm rot="0">
            <a:off x="7228738" y="1227620"/>
            <a:ext cx="10329423"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5" id="15"/>
          <p:cNvSpPr txBox="true"/>
          <p:nvPr/>
        </p:nvSpPr>
        <p:spPr>
          <a:xfrm rot="0">
            <a:off x="7549463" y="7853240"/>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6" id="16"/>
          <p:cNvSpPr txBox="true"/>
          <p:nvPr/>
        </p:nvSpPr>
        <p:spPr>
          <a:xfrm rot="0">
            <a:off x="16005140"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grpSp>
        <p:nvGrpSpPr>
          <p:cNvPr name="Group 4" id="4"/>
          <p:cNvGrpSpPr/>
          <p:nvPr/>
        </p:nvGrpSpPr>
        <p:grpSpPr>
          <a:xfrm rot="0">
            <a:off x="1250692" y="895814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201527" y="4159460"/>
            <a:ext cx="6786650" cy="3811122"/>
          </a:xfrm>
          <a:custGeom>
            <a:avLst/>
            <a:gdLst/>
            <a:ahLst/>
            <a:cxnLst/>
            <a:rect r="r" b="b" t="t" l="l"/>
            <a:pathLst>
              <a:path h="3811122" w="6786650">
                <a:moveTo>
                  <a:pt x="0" y="0"/>
                </a:moveTo>
                <a:lnTo>
                  <a:pt x="6786650" y="0"/>
                </a:lnTo>
                <a:lnTo>
                  <a:pt x="6786650" y="3811122"/>
                </a:lnTo>
                <a:lnTo>
                  <a:pt x="0" y="3811122"/>
                </a:lnTo>
                <a:lnTo>
                  <a:pt x="0" y="0"/>
                </a:lnTo>
                <a:close/>
              </a:path>
            </a:pathLst>
          </a:custGeom>
          <a:blipFill>
            <a:blip r:embed="rId7"/>
            <a:stretch>
              <a:fillRect l="0" t="0" r="0" b="0"/>
            </a:stretch>
          </a:blipFill>
        </p:spPr>
      </p:sp>
      <p:sp>
        <p:nvSpPr>
          <p:cNvPr name="TextBox 12" id="12"/>
          <p:cNvSpPr txBox="true"/>
          <p:nvPr/>
        </p:nvSpPr>
        <p:spPr>
          <a:xfrm rot="0">
            <a:off x="5848737" y="287544"/>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350541" y="8433435"/>
            <a:ext cx="17586917"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12097701" y="3950374"/>
            <a:ext cx="6538874" cy="4906989"/>
          </a:xfrm>
          <a:custGeom>
            <a:avLst/>
            <a:gdLst/>
            <a:ahLst/>
            <a:cxnLst/>
            <a:rect r="r" b="b" t="t" l="l"/>
            <a:pathLst>
              <a:path h="4906989" w="6538874">
                <a:moveTo>
                  <a:pt x="0" y="0"/>
                </a:moveTo>
                <a:lnTo>
                  <a:pt x="6538874" y="0"/>
                </a:lnTo>
                <a:lnTo>
                  <a:pt x="6538874" y="4906989"/>
                </a:lnTo>
                <a:lnTo>
                  <a:pt x="0" y="4906989"/>
                </a:lnTo>
                <a:lnTo>
                  <a:pt x="0" y="0"/>
                </a:lnTo>
                <a:close/>
              </a:path>
            </a:pathLst>
          </a:custGeom>
          <a:blipFill>
            <a:blip r:embed="rId8"/>
            <a:stretch>
              <a:fillRect l="0" t="0" r="0" b="0"/>
            </a:stretch>
          </a:blipFill>
        </p:spPr>
      </p:sp>
      <p:sp>
        <p:nvSpPr>
          <p:cNvPr name="Freeform 15" id="15"/>
          <p:cNvSpPr/>
          <p:nvPr/>
        </p:nvSpPr>
        <p:spPr>
          <a:xfrm flipH="false" flipV="false" rot="0">
            <a:off x="6214146" y="1427866"/>
            <a:ext cx="6179303" cy="4637155"/>
          </a:xfrm>
          <a:custGeom>
            <a:avLst/>
            <a:gdLst/>
            <a:ahLst/>
            <a:cxnLst/>
            <a:rect r="r" b="b" t="t" l="l"/>
            <a:pathLst>
              <a:path h="4637155" w="6179303">
                <a:moveTo>
                  <a:pt x="0" y="0"/>
                </a:moveTo>
                <a:lnTo>
                  <a:pt x="6179303" y="0"/>
                </a:lnTo>
                <a:lnTo>
                  <a:pt x="6179303" y="4637155"/>
                </a:lnTo>
                <a:lnTo>
                  <a:pt x="0" y="4637155"/>
                </a:lnTo>
                <a:lnTo>
                  <a:pt x="0" y="0"/>
                </a:lnTo>
                <a:close/>
              </a:path>
            </a:pathLst>
          </a:custGeom>
          <a:blipFill>
            <a:blip r:embed="rId9"/>
            <a:stretch>
              <a:fillRect l="0" t="0" r="0" b="0"/>
            </a:stretch>
          </a:blipFill>
        </p:spPr>
      </p:sp>
      <p:sp>
        <p:nvSpPr>
          <p:cNvPr name="TextBox 16" id="16"/>
          <p:cNvSpPr txBox="true"/>
          <p:nvPr/>
        </p:nvSpPr>
        <p:spPr>
          <a:xfrm rot="0">
            <a:off x="16063713"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9304"/>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5814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897085" y="2879189"/>
            <a:ext cx="8246915" cy="4631151"/>
          </a:xfrm>
          <a:custGeom>
            <a:avLst/>
            <a:gdLst/>
            <a:ahLst/>
            <a:cxnLst/>
            <a:rect r="r" b="b" t="t" l="l"/>
            <a:pathLst>
              <a:path h="4631151" w="8246915">
                <a:moveTo>
                  <a:pt x="0" y="0"/>
                </a:moveTo>
                <a:lnTo>
                  <a:pt x="8246915" y="0"/>
                </a:lnTo>
                <a:lnTo>
                  <a:pt x="8246915" y="4631151"/>
                </a:lnTo>
                <a:lnTo>
                  <a:pt x="0" y="4631151"/>
                </a:lnTo>
                <a:lnTo>
                  <a:pt x="0" y="0"/>
                </a:lnTo>
                <a:close/>
              </a:path>
            </a:pathLst>
          </a:custGeom>
          <a:blipFill>
            <a:blip r:embed="rId7"/>
            <a:stretch>
              <a:fillRect l="0" t="0" r="0" b="0"/>
            </a:stretch>
          </a:blipFill>
        </p:spPr>
      </p:sp>
      <p:sp>
        <p:nvSpPr>
          <p:cNvPr name="TextBox 12" id="12"/>
          <p:cNvSpPr txBox="true"/>
          <p:nvPr/>
        </p:nvSpPr>
        <p:spPr>
          <a:xfrm rot="0">
            <a:off x="7958577" y="3900570"/>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 Red Combination</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 Pj 32 cm, Height 19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280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3" id="13"/>
          <p:cNvSpPr txBox="true"/>
          <p:nvPr/>
        </p:nvSpPr>
        <p:spPr>
          <a:xfrm rot="0">
            <a:off x="5503473" y="166023"/>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4" id="14"/>
          <p:cNvSpPr txBox="true"/>
          <p:nvPr/>
        </p:nvSpPr>
        <p:spPr>
          <a:xfrm rot="0">
            <a:off x="7549463"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381138" y="1380020"/>
            <a:ext cx="10329423"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005140" y="146973"/>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5309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0" y="3421744"/>
            <a:ext cx="6335148" cy="4754106"/>
          </a:xfrm>
          <a:custGeom>
            <a:avLst/>
            <a:gdLst/>
            <a:ahLst/>
            <a:cxnLst/>
            <a:rect r="r" b="b" t="t" l="l"/>
            <a:pathLst>
              <a:path h="4754106" w="6335148">
                <a:moveTo>
                  <a:pt x="0" y="0"/>
                </a:moveTo>
                <a:lnTo>
                  <a:pt x="6335148" y="0"/>
                </a:lnTo>
                <a:lnTo>
                  <a:pt x="6335148" y="4754106"/>
                </a:lnTo>
                <a:lnTo>
                  <a:pt x="0" y="4754106"/>
                </a:lnTo>
                <a:lnTo>
                  <a:pt x="0" y="0"/>
                </a:lnTo>
                <a:close/>
              </a:path>
            </a:pathLst>
          </a:custGeom>
          <a:blipFill>
            <a:blip r:embed="rId7"/>
            <a:stretch>
              <a:fillRect l="0" t="0" r="0" b="0"/>
            </a:stretch>
          </a:blipFill>
        </p:spPr>
      </p:sp>
      <p:sp>
        <p:nvSpPr>
          <p:cNvPr name="TextBox 12" id="12"/>
          <p:cNvSpPr txBox="true"/>
          <p:nvPr/>
        </p:nvSpPr>
        <p:spPr>
          <a:xfrm rot="0">
            <a:off x="6335148" y="156720"/>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500352" y="8128225"/>
            <a:ext cx="17287296"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5740811" y="1485750"/>
            <a:ext cx="6233835" cy="4678077"/>
          </a:xfrm>
          <a:custGeom>
            <a:avLst/>
            <a:gdLst/>
            <a:ahLst/>
            <a:cxnLst/>
            <a:rect r="r" b="b" t="t" l="l"/>
            <a:pathLst>
              <a:path h="4678077" w="6233835">
                <a:moveTo>
                  <a:pt x="0" y="0"/>
                </a:moveTo>
                <a:lnTo>
                  <a:pt x="6233834" y="0"/>
                </a:lnTo>
                <a:lnTo>
                  <a:pt x="6233834" y="4678077"/>
                </a:lnTo>
                <a:lnTo>
                  <a:pt x="0" y="4678077"/>
                </a:lnTo>
                <a:lnTo>
                  <a:pt x="0" y="0"/>
                </a:lnTo>
                <a:close/>
              </a:path>
            </a:pathLst>
          </a:custGeom>
          <a:blipFill>
            <a:blip r:embed="rId8"/>
            <a:stretch>
              <a:fillRect l="0" t="0" r="0" b="0"/>
            </a:stretch>
          </a:blipFill>
        </p:spPr>
      </p:sp>
      <p:sp>
        <p:nvSpPr>
          <p:cNvPr name="Freeform 15" id="15"/>
          <p:cNvSpPr/>
          <p:nvPr/>
        </p:nvSpPr>
        <p:spPr>
          <a:xfrm flipH="false" flipV="false" rot="0">
            <a:off x="11974645" y="3255347"/>
            <a:ext cx="6556883" cy="4920503"/>
          </a:xfrm>
          <a:custGeom>
            <a:avLst/>
            <a:gdLst/>
            <a:ahLst/>
            <a:cxnLst/>
            <a:rect r="r" b="b" t="t" l="l"/>
            <a:pathLst>
              <a:path h="4920503" w="6556883">
                <a:moveTo>
                  <a:pt x="0" y="0"/>
                </a:moveTo>
                <a:lnTo>
                  <a:pt x="6556883" y="0"/>
                </a:lnTo>
                <a:lnTo>
                  <a:pt x="6556883" y="4920503"/>
                </a:lnTo>
                <a:lnTo>
                  <a:pt x="0" y="4920503"/>
                </a:lnTo>
                <a:lnTo>
                  <a:pt x="0" y="0"/>
                </a:lnTo>
                <a:close/>
              </a:path>
            </a:pathLst>
          </a:custGeom>
          <a:blipFill>
            <a:blip r:embed="rId9"/>
            <a:stretch>
              <a:fillRect l="0" t="0" r="0" b="0"/>
            </a:stretch>
          </a:blipFill>
        </p:spPr>
      </p:sp>
      <p:sp>
        <p:nvSpPr>
          <p:cNvPr name="TextBox 16" id="16"/>
          <p:cNvSpPr txBox="true"/>
          <p:nvPr/>
        </p:nvSpPr>
        <p:spPr>
          <a:xfrm rot="0">
            <a:off x="16322427" y="1376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21771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grpSp>
        <p:nvGrpSpPr>
          <p:cNvPr name="Group 4" id="4"/>
          <p:cNvGrpSpPr/>
          <p:nvPr/>
        </p:nvGrpSpPr>
        <p:grpSpPr>
          <a:xfrm rot="0">
            <a:off x="1250692" y="895309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1028700" y="2276386"/>
            <a:ext cx="7843561" cy="5886069"/>
          </a:xfrm>
          <a:custGeom>
            <a:avLst/>
            <a:gdLst/>
            <a:ahLst/>
            <a:cxnLst/>
            <a:rect r="r" b="b" t="t" l="l"/>
            <a:pathLst>
              <a:path h="5886069" w="7843561">
                <a:moveTo>
                  <a:pt x="0" y="0"/>
                </a:moveTo>
                <a:lnTo>
                  <a:pt x="7843561" y="0"/>
                </a:lnTo>
                <a:lnTo>
                  <a:pt x="7843561" y="5886069"/>
                </a:lnTo>
                <a:lnTo>
                  <a:pt x="0" y="5886069"/>
                </a:lnTo>
                <a:lnTo>
                  <a:pt x="0" y="0"/>
                </a:lnTo>
                <a:close/>
              </a:path>
            </a:pathLst>
          </a:custGeom>
          <a:blipFill>
            <a:blip r:embed="rId7"/>
            <a:stretch>
              <a:fillRect l="0" t="0" r="0" b="0"/>
            </a:stretch>
          </a:blipFill>
        </p:spPr>
      </p:sp>
      <p:sp>
        <p:nvSpPr>
          <p:cNvPr name="TextBox 12" id="12"/>
          <p:cNvSpPr txBox="true"/>
          <p:nvPr/>
        </p:nvSpPr>
        <p:spPr>
          <a:xfrm rot="0">
            <a:off x="7958577" y="3741630"/>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Black</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 Pj 32 cm, Height 19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280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3" id="13"/>
          <p:cNvSpPr txBox="true"/>
          <p:nvPr/>
        </p:nvSpPr>
        <p:spPr>
          <a:xfrm rot="0">
            <a:off x="6080912" y="167198"/>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4" id="14"/>
          <p:cNvSpPr txBox="true"/>
          <p:nvPr/>
        </p:nvSpPr>
        <p:spPr>
          <a:xfrm rot="0">
            <a:off x="7549463" y="770912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549463" y="1367350"/>
            <a:ext cx="10329423"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314164"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grpSp>
        <p:nvGrpSpPr>
          <p:cNvPr name="Group 4" id="4"/>
          <p:cNvGrpSpPr/>
          <p:nvPr/>
        </p:nvGrpSpPr>
        <p:grpSpPr>
          <a:xfrm rot="0">
            <a:off x="1250692" y="895309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0" y="3832364"/>
            <a:ext cx="6433305" cy="4827766"/>
          </a:xfrm>
          <a:custGeom>
            <a:avLst/>
            <a:gdLst/>
            <a:ahLst/>
            <a:cxnLst/>
            <a:rect r="r" b="b" t="t" l="l"/>
            <a:pathLst>
              <a:path h="4827766" w="6433305">
                <a:moveTo>
                  <a:pt x="0" y="0"/>
                </a:moveTo>
                <a:lnTo>
                  <a:pt x="6433305" y="0"/>
                </a:lnTo>
                <a:lnTo>
                  <a:pt x="6433305" y="4827766"/>
                </a:lnTo>
                <a:lnTo>
                  <a:pt x="0" y="4827766"/>
                </a:lnTo>
                <a:lnTo>
                  <a:pt x="0" y="0"/>
                </a:lnTo>
                <a:close/>
              </a:path>
            </a:pathLst>
          </a:custGeom>
          <a:blipFill>
            <a:blip r:embed="rId7"/>
            <a:stretch>
              <a:fillRect l="0" t="0" r="0" b="0"/>
            </a:stretch>
          </a:blipFill>
        </p:spPr>
      </p:sp>
      <p:sp>
        <p:nvSpPr>
          <p:cNvPr name="TextBox 12" id="12"/>
          <p:cNvSpPr txBox="true"/>
          <p:nvPr/>
        </p:nvSpPr>
        <p:spPr>
          <a:xfrm rot="0">
            <a:off x="5559391" y="241313"/>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367187" y="8223885"/>
            <a:ext cx="17553626"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12372556" y="4220984"/>
            <a:ext cx="5915444" cy="4439146"/>
          </a:xfrm>
          <a:custGeom>
            <a:avLst/>
            <a:gdLst/>
            <a:ahLst/>
            <a:cxnLst/>
            <a:rect r="r" b="b" t="t" l="l"/>
            <a:pathLst>
              <a:path h="4439146" w="5915444">
                <a:moveTo>
                  <a:pt x="0" y="0"/>
                </a:moveTo>
                <a:lnTo>
                  <a:pt x="5915444" y="0"/>
                </a:lnTo>
                <a:lnTo>
                  <a:pt x="5915444" y="4439146"/>
                </a:lnTo>
                <a:lnTo>
                  <a:pt x="0" y="4439146"/>
                </a:lnTo>
                <a:lnTo>
                  <a:pt x="0" y="0"/>
                </a:lnTo>
                <a:close/>
              </a:path>
            </a:pathLst>
          </a:custGeom>
          <a:blipFill>
            <a:blip r:embed="rId8"/>
            <a:stretch>
              <a:fillRect l="0" t="0" r="0" b="0"/>
            </a:stretch>
          </a:blipFill>
        </p:spPr>
      </p:sp>
      <p:sp>
        <p:nvSpPr>
          <p:cNvPr name="Freeform 15" id="15"/>
          <p:cNvSpPr/>
          <p:nvPr/>
        </p:nvSpPr>
        <p:spPr>
          <a:xfrm flipH="false" flipV="false" rot="0">
            <a:off x="5878507" y="1309685"/>
            <a:ext cx="6723261" cy="5045359"/>
          </a:xfrm>
          <a:custGeom>
            <a:avLst/>
            <a:gdLst/>
            <a:ahLst/>
            <a:cxnLst/>
            <a:rect r="r" b="b" t="t" l="l"/>
            <a:pathLst>
              <a:path h="5045359" w="6723261">
                <a:moveTo>
                  <a:pt x="0" y="0"/>
                </a:moveTo>
                <a:lnTo>
                  <a:pt x="6723261" y="0"/>
                </a:lnTo>
                <a:lnTo>
                  <a:pt x="6723261" y="5045358"/>
                </a:lnTo>
                <a:lnTo>
                  <a:pt x="0" y="5045358"/>
                </a:lnTo>
                <a:lnTo>
                  <a:pt x="0" y="0"/>
                </a:lnTo>
                <a:close/>
              </a:path>
            </a:pathLst>
          </a:custGeom>
          <a:blipFill>
            <a:blip r:embed="rId9"/>
            <a:stretch>
              <a:fillRect l="0" t="0" r="0" b="0"/>
            </a:stretch>
          </a:blipFill>
        </p:spPr>
      </p:sp>
      <p:sp>
        <p:nvSpPr>
          <p:cNvPr name="TextBox 16" id="16"/>
          <p:cNvSpPr txBox="true"/>
          <p:nvPr/>
        </p:nvSpPr>
        <p:spPr>
          <a:xfrm rot="0">
            <a:off x="16047067"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220965" y="161704"/>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5309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538169" y="2323997"/>
            <a:ext cx="7514333" cy="5639006"/>
          </a:xfrm>
          <a:custGeom>
            <a:avLst/>
            <a:gdLst/>
            <a:ahLst/>
            <a:cxnLst/>
            <a:rect r="r" b="b" t="t" l="l"/>
            <a:pathLst>
              <a:path h="5639006" w="7514333">
                <a:moveTo>
                  <a:pt x="0" y="0"/>
                </a:moveTo>
                <a:lnTo>
                  <a:pt x="7514333" y="0"/>
                </a:lnTo>
                <a:lnTo>
                  <a:pt x="7514333" y="5639006"/>
                </a:lnTo>
                <a:lnTo>
                  <a:pt x="0" y="5639006"/>
                </a:lnTo>
                <a:lnTo>
                  <a:pt x="0" y="0"/>
                </a:lnTo>
                <a:close/>
              </a:path>
            </a:pathLst>
          </a:custGeom>
          <a:blipFill>
            <a:blip r:embed="rId7"/>
            <a:stretch>
              <a:fillRect l="0" t="0" r="0" b="0"/>
            </a:stretch>
          </a:blipFill>
        </p:spPr>
      </p:sp>
      <p:sp>
        <p:nvSpPr>
          <p:cNvPr name="TextBox 12" id="12"/>
          <p:cNvSpPr txBox="true"/>
          <p:nvPr/>
        </p:nvSpPr>
        <p:spPr>
          <a:xfrm rot="0">
            <a:off x="7549463" y="3742250"/>
            <a:ext cx="10738537"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Combination of Woven Pandan Leaves &amp; Imitation Croco</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Black</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 Pj 31 cm, Height 19 cm</a:t>
            </a:r>
          </a:p>
          <a:p>
            <a:pPr algn="ctr">
              <a:lnSpc>
                <a:spcPts val="3359"/>
              </a:lnSpc>
            </a:pPr>
            <a:r>
              <a:rPr lang="en-US" b="true" sz="2400" spc="141">
                <a:solidFill>
                  <a:srgbClr val="744C2C"/>
                </a:solidFill>
                <a:latin typeface="Arimo Bold"/>
                <a:ea typeface="Arimo Bold"/>
                <a:cs typeface="Arimo Bold"/>
                <a:sym typeface="Arimo Bold"/>
              </a:rPr>
              <a:t>Accessories : Chain Strap (116 cm)</a:t>
            </a:r>
          </a:p>
          <a:p>
            <a:pPr algn="ctr">
              <a:lnSpc>
                <a:spcPts val="3359"/>
              </a:lnSpc>
            </a:pPr>
            <a:r>
              <a:rPr lang="en-US" b="true" sz="2400" spc="141">
                <a:solidFill>
                  <a:srgbClr val="744C2C"/>
                </a:solidFill>
                <a:latin typeface="Arimo Bold"/>
                <a:ea typeface="Arimo Bold"/>
                <a:cs typeface="Arimo Bold"/>
                <a:sym typeface="Arimo Bold"/>
              </a:rPr>
              <a:t>Weight : 220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3" id="13"/>
          <p:cNvSpPr txBox="true"/>
          <p:nvPr/>
        </p:nvSpPr>
        <p:spPr>
          <a:xfrm rot="0">
            <a:off x="5622812" y="56929"/>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4" id="14"/>
          <p:cNvSpPr txBox="true"/>
          <p:nvPr/>
        </p:nvSpPr>
        <p:spPr>
          <a:xfrm rot="0">
            <a:off x="7549463"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533538" y="1532420"/>
            <a:ext cx="10329423"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157540" y="1593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sp>
        <p:nvSpPr>
          <p:cNvPr name="Freeform 4" id="4"/>
          <p:cNvSpPr/>
          <p:nvPr/>
        </p:nvSpPr>
        <p:spPr>
          <a:xfrm flipH="false" flipV="false" rot="0">
            <a:off x="546743" y="2686526"/>
            <a:ext cx="8358167" cy="6268625"/>
          </a:xfrm>
          <a:custGeom>
            <a:avLst/>
            <a:gdLst/>
            <a:ahLst/>
            <a:cxnLst/>
            <a:rect r="r" b="b" t="t" l="l"/>
            <a:pathLst>
              <a:path h="6268625" w="8358167">
                <a:moveTo>
                  <a:pt x="0" y="0"/>
                </a:moveTo>
                <a:lnTo>
                  <a:pt x="8358167" y="0"/>
                </a:lnTo>
                <a:lnTo>
                  <a:pt x="8358167" y="6268625"/>
                </a:lnTo>
                <a:lnTo>
                  <a:pt x="0" y="6268625"/>
                </a:lnTo>
                <a:lnTo>
                  <a:pt x="0" y="0"/>
                </a:lnTo>
                <a:close/>
              </a:path>
            </a:pathLst>
          </a:custGeom>
          <a:blipFill>
            <a:blip r:embed="rId4"/>
            <a:stretch>
              <a:fillRect l="0" t="0" r="0" b="0"/>
            </a:stretch>
          </a:blipFill>
        </p:spPr>
      </p:sp>
      <p:sp>
        <p:nvSpPr>
          <p:cNvPr name="TextBox 5" id="5"/>
          <p:cNvSpPr txBox="true"/>
          <p:nvPr/>
        </p:nvSpPr>
        <p:spPr>
          <a:xfrm rot="0">
            <a:off x="9300305" y="156720"/>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Pandan Duri</a:t>
            </a:r>
          </a:p>
        </p:txBody>
      </p:sp>
      <p:sp>
        <p:nvSpPr>
          <p:cNvPr name="TextBox 6" id="6"/>
          <p:cNvSpPr txBox="true"/>
          <p:nvPr/>
        </p:nvSpPr>
        <p:spPr>
          <a:xfrm rot="0">
            <a:off x="9144000" y="1323091"/>
            <a:ext cx="9070939" cy="8366125"/>
          </a:xfrm>
          <a:prstGeom prst="rect">
            <a:avLst/>
          </a:prstGeom>
        </p:spPr>
        <p:txBody>
          <a:bodyPr anchor="t" rtlCol="false" tIns="0" lIns="0" bIns="0" rIns="0">
            <a:spAutoFit/>
          </a:bodyPr>
          <a:lstStyle/>
          <a:p>
            <a:pPr algn="ctr">
              <a:lnSpc>
                <a:spcPts val="3499"/>
              </a:lnSpc>
            </a:pPr>
            <a:r>
              <a:rPr lang="en-US" sz="2499" spc="147">
                <a:solidFill>
                  <a:srgbClr val="744C2C"/>
                </a:solidFill>
                <a:latin typeface="Aerospace bold"/>
                <a:ea typeface="Aerospace bold"/>
                <a:cs typeface="Aerospace bold"/>
                <a:sym typeface="Aerospace bold"/>
              </a:rPr>
              <a:t>Pandanus is a member of the Pandanaceae which has a fairly wide distribution. </a:t>
            </a:r>
          </a:p>
          <a:p>
            <a:pPr algn="ctr">
              <a:lnSpc>
                <a:spcPts val="3499"/>
              </a:lnSpc>
            </a:pPr>
            <a:r>
              <a:rPr lang="en-US" sz="2499" spc="147">
                <a:solidFill>
                  <a:srgbClr val="744C2C"/>
                </a:solidFill>
                <a:latin typeface="Aerospace bold"/>
                <a:ea typeface="Aerospace bold"/>
                <a:cs typeface="Aerospace bold"/>
                <a:sym typeface="Aerospace bold"/>
              </a:rPr>
              <a:t>This pandan can be found in various places ranging from sandy beaches to </a:t>
            </a:r>
          </a:p>
          <a:p>
            <a:pPr algn="ctr">
              <a:lnSpc>
                <a:spcPts val="3499"/>
              </a:lnSpc>
            </a:pPr>
            <a:r>
              <a:rPr lang="en-US" sz="2499" spc="147">
                <a:solidFill>
                  <a:srgbClr val="744C2C"/>
                </a:solidFill>
                <a:latin typeface="Aerospace bold"/>
                <a:ea typeface="Aerospace bold"/>
                <a:cs typeface="Aerospace bold"/>
                <a:sym typeface="Aerospace bold"/>
              </a:rPr>
              <a:t>highland forests with an altitude of about 3,500 m above sea level, </a:t>
            </a:r>
          </a:p>
          <a:p>
            <a:pPr algn="ctr">
              <a:lnSpc>
                <a:spcPts val="3499"/>
              </a:lnSpc>
            </a:pPr>
            <a:r>
              <a:rPr lang="en-US" sz="2499" spc="147">
                <a:solidFill>
                  <a:srgbClr val="744C2C"/>
                </a:solidFill>
                <a:latin typeface="Aerospace bold"/>
                <a:ea typeface="Aerospace bold"/>
                <a:cs typeface="Aerospace bold"/>
                <a:sym typeface="Aerospace bold"/>
              </a:rPr>
              <a:t>Starting from secondary forests to grasslands with a variety of wet soil patterns </a:t>
            </a:r>
          </a:p>
          <a:p>
            <a:pPr algn="ctr">
              <a:lnSpc>
                <a:spcPts val="3499"/>
              </a:lnSpc>
            </a:pPr>
            <a:r>
              <a:rPr lang="en-US" sz="2499" spc="147">
                <a:solidFill>
                  <a:srgbClr val="744C2C"/>
                </a:solidFill>
                <a:latin typeface="Aerospace bold"/>
                <a:ea typeface="Aerospace bold"/>
                <a:cs typeface="Aerospace bold"/>
                <a:sym typeface="Aerospace bold"/>
              </a:rPr>
              <a:t>lush humus, lime, peat swamps to sandy soils that are relatively dry and </a:t>
            </a:r>
          </a:p>
          <a:p>
            <a:pPr algn="ctr">
              <a:lnSpc>
                <a:spcPts val="3499"/>
              </a:lnSpc>
            </a:pPr>
            <a:r>
              <a:rPr lang="en-US" sz="2499" spc="147">
                <a:solidFill>
                  <a:srgbClr val="744C2C"/>
                </a:solidFill>
                <a:latin typeface="Aerospace bold"/>
                <a:ea typeface="Aerospace bold"/>
                <a:cs typeface="Aerospace bold"/>
                <a:sym typeface="Aerospace bold"/>
              </a:rPr>
              <a:t>Few nutrients</a:t>
            </a:r>
          </a:p>
          <a:p>
            <a:pPr algn="ctr">
              <a:lnSpc>
                <a:spcPts val="3499"/>
              </a:lnSpc>
            </a:pPr>
          </a:p>
          <a:p>
            <a:pPr algn="ctr">
              <a:lnSpc>
                <a:spcPts val="3499"/>
              </a:lnSpc>
            </a:pPr>
            <a:r>
              <a:rPr lang="en-US" sz="2499" spc="147">
                <a:solidFill>
                  <a:srgbClr val="744C2C"/>
                </a:solidFill>
                <a:latin typeface="Aerospace bold"/>
                <a:ea typeface="Aerospace bold"/>
                <a:cs typeface="Aerospace bold"/>
                <a:sym typeface="Aerospace bold"/>
              </a:rPr>
              <a:t>Thorny pandan plants in Java </a:t>
            </a:r>
          </a:p>
          <a:p>
            <a:pPr algn="ctr">
              <a:lnSpc>
                <a:spcPts val="3499"/>
              </a:lnSpc>
            </a:pPr>
            <a:r>
              <a:rPr lang="en-US" sz="2499" spc="147">
                <a:solidFill>
                  <a:srgbClr val="744C2C"/>
                </a:solidFill>
                <a:latin typeface="Aerospace bold"/>
                <a:ea typeface="Aerospace bold"/>
                <a:cs typeface="Aerospace bold"/>
                <a:sym typeface="Aerospace bold"/>
              </a:rPr>
              <a:t>It is generally cultivated to take the leaves as a raw material for weaving. </a:t>
            </a:r>
          </a:p>
          <a:p>
            <a:pPr algn="ctr">
              <a:lnSpc>
                <a:spcPts val="3499"/>
              </a:lnSpc>
            </a:pPr>
            <a:r>
              <a:rPr lang="en-US" sz="2499" spc="147">
                <a:solidFill>
                  <a:srgbClr val="744C2C"/>
                </a:solidFill>
                <a:latin typeface="Aerospace bold"/>
                <a:ea typeface="Aerospace bold"/>
                <a:cs typeface="Aerospace bold"/>
                <a:sym typeface="Aerospace bold"/>
              </a:rPr>
              <a:t>Pandan weaving is one of the various crafts that needs to be maintained </a:t>
            </a:r>
          </a:p>
          <a:p>
            <a:pPr algn="ctr">
              <a:lnSpc>
                <a:spcPts val="3499"/>
              </a:lnSpc>
            </a:pPr>
            <a:r>
              <a:rPr lang="en-US" sz="2499" spc="147">
                <a:solidFill>
                  <a:srgbClr val="744C2C"/>
                </a:solidFill>
                <a:latin typeface="Aerospace bold"/>
                <a:ea typeface="Aerospace bold"/>
                <a:cs typeface="Aerospace bold"/>
                <a:sym typeface="Aerospace bold"/>
              </a:rPr>
              <a:t>and preserved</a:t>
            </a:r>
          </a:p>
          <a:p>
            <a:pPr algn="ctr">
              <a:lnSpc>
                <a:spcPts val="3499"/>
              </a:lnSpc>
            </a:pPr>
          </a:p>
        </p:txBody>
      </p:sp>
      <p:sp>
        <p:nvSpPr>
          <p:cNvPr name="TextBox 7" id="7"/>
          <p:cNvSpPr txBox="true"/>
          <p:nvPr/>
        </p:nvSpPr>
        <p:spPr>
          <a:xfrm rot="0">
            <a:off x="16052021"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grpSp>
        <p:nvGrpSpPr>
          <p:cNvPr name="Group 8" id="8"/>
          <p:cNvGrpSpPr/>
          <p:nvPr/>
        </p:nvGrpSpPr>
        <p:grpSpPr>
          <a:xfrm rot="0">
            <a:off x="1157094" y="8955151"/>
            <a:ext cx="18865207" cy="1759946"/>
            <a:chOff x="0" y="0"/>
            <a:chExt cx="25153609" cy="2346594"/>
          </a:xfrm>
        </p:grpSpPr>
        <p:sp>
          <p:nvSpPr>
            <p:cNvPr name="TextBox 9" id="9"/>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10" id="10"/>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5"/>
              <a:stretch>
                <a:fillRect l="0" t="0" r="0" b="0"/>
              </a:stretch>
            </a:blipFill>
          </p:spPr>
        </p:sp>
        <p:sp>
          <p:nvSpPr>
            <p:cNvPr name="Freeform 11" id="11"/>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6"/>
              <a:stretch>
                <a:fillRect l="0" t="0" r="0" b="0"/>
              </a:stretch>
            </a:blipFill>
          </p:spPr>
        </p:sp>
        <p:sp>
          <p:nvSpPr>
            <p:cNvPr name="Freeform 12" id="12"/>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7"/>
              <a:stretch>
                <a:fillRect l="0" t="0" r="0" b="0"/>
              </a:stretch>
            </a:blipFill>
          </p:spPr>
        </p:sp>
        <p:sp>
          <p:nvSpPr>
            <p:cNvPr name="TextBox 13" id="13"/>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4" id="14"/>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62157"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grpSp>
        <p:nvGrpSpPr>
          <p:cNvPr name="Group 4" id="4"/>
          <p:cNvGrpSpPr/>
          <p:nvPr/>
        </p:nvGrpSpPr>
        <p:grpSpPr>
          <a:xfrm rot="0">
            <a:off x="1250692" y="9013295"/>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1250692" y="2368838"/>
            <a:ext cx="7394828" cy="5549325"/>
          </a:xfrm>
          <a:custGeom>
            <a:avLst/>
            <a:gdLst/>
            <a:ahLst/>
            <a:cxnLst/>
            <a:rect r="r" b="b" t="t" l="l"/>
            <a:pathLst>
              <a:path h="5549325" w="7394828">
                <a:moveTo>
                  <a:pt x="0" y="0"/>
                </a:moveTo>
                <a:lnTo>
                  <a:pt x="7394827" y="0"/>
                </a:lnTo>
                <a:lnTo>
                  <a:pt x="7394827" y="5549324"/>
                </a:lnTo>
                <a:lnTo>
                  <a:pt x="0" y="5549324"/>
                </a:lnTo>
                <a:lnTo>
                  <a:pt x="0" y="0"/>
                </a:lnTo>
                <a:close/>
              </a:path>
            </a:pathLst>
          </a:custGeom>
          <a:blipFill>
            <a:blip r:embed="rId7"/>
            <a:stretch>
              <a:fillRect l="0" t="0" r="0" b="0"/>
            </a:stretch>
          </a:blipFill>
        </p:spPr>
      </p:sp>
      <p:sp>
        <p:nvSpPr>
          <p:cNvPr name="TextBox 12" id="12"/>
          <p:cNvSpPr txBox="true"/>
          <p:nvPr/>
        </p:nvSpPr>
        <p:spPr>
          <a:xfrm rot="0">
            <a:off x="6276144" y="287544"/>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62157" y="8433435"/>
            <a:ext cx="17620209"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9246058" y="2368838"/>
            <a:ext cx="8144924" cy="6112222"/>
          </a:xfrm>
          <a:custGeom>
            <a:avLst/>
            <a:gdLst/>
            <a:ahLst/>
            <a:cxnLst/>
            <a:rect r="r" b="b" t="t" l="l"/>
            <a:pathLst>
              <a:path h="6112222" w="8144924">
                <a:moveTo>
                  <a:pt x="0" y="0"/>
                </a:moveTo>
                <a:lnTo>
                  <a:pt x="8144925" y="0"/>
                </a:lnTo>
                <a:lnTo>
                  <a:pt x="8144925" y="6112222"/>
                </a:lnTo>
                <a:lnTo>
                  <a:pt x="0" y="6112222"/>
                </a:lnTo>
                <a:lnTo>
                  <a:pt x="0" y="0"/>
                </a:lnTo>
                <a:close/>
              </a:path>
            </a:pathLst>
          </a:custGeom>
          <a:blipFill>
            <a:blip r:embed="rId8"/>
            <a:stretch>
              <a:fillRect l="0" t="0" r="0" b="0"/>
            </a:stretch>
          </a:blipFill>
        </p:spPr>
      </p:sp>
      <p:sp>
        <p:nvSpPr>
          <p:cNvPr name="TextBox 15" id="15"/>
          <p:cNvSpPr txBox="true"/>
          <p:nvPr/>
        </p:nvSpPr>
        <p:spPr>
          <a:xfrm rot="0">
            <a:off x="16322427" y="69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3"/>
            <a:stretch>
              <a:fillRect l="0" t="0" r="0" b="0"/>
            </a:stretch>
          </a:blipFill>
        </p:spPr>
      </p:sp>
      <p:grpSp>
        <p:nvGrpSpPr>
          <p:cNvPr name="Group 4" id="4"/>
          <p:cNvGrpSpPr/>
          <p:nvPr/>
        </p:nvGrpSpPr>
        <p:grpSpPr>
          <a:xfrm rot="0">
            <a:off x="1250692" y="8944741"/>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1028700" y="2140374"/>
            <a:ext cx="8115300" cy="6089991"/>
          </a:xfrm>
          <a:custGeom>
            <a:avLst/>
            <a:gdLst/>
            <a:ahLst/>
            <a:cxnLst/>
            <a:rect r="r" b="b" t="t" l="l"/>
            <a:pathLst>
              <a:path h="6089991" w="8115300">
                <a:moveTo>
                  <a:pt x="0" y="0"/>
                </a:moveTo>
                <a:lnTo>
                  <a:pt x="8115300" y="0"/>
                </a:lnTo>
                <a:lnTo>
                  <a:pt x="8115300" y="6089992"/>
                </a:lnTo>
                <a:lnTo>
                  <a:pt x="0" y="6089992"/>
                </a:lnTo>
                <a:lnTo>
                  <a:pt x="0" y="0"/>
                </a:lnTo>
                <a:close/>
              </a:path>
            </a:pathLst>
          </a:custGeom>
          <a:blipFill>
            <a:blip r:embed="rId7"/>
            <a:stretch>
              <a:fillRect l="0" t="0" r="0" b="0"/>
            </a:stretch>
          </a:blipFill>
        </p:spPr>
      </p:sp>
      <p:sp>
        <p:nvSpPr>
          <p:cNvPr name="TextBox 12" id="12"/>
          <p:cNvSpPr txBox="true"/>
          <p:nvPr/>
        </p:nvSpPr>
        <p:spPr>
          <a:xfrm rot="0">
            <a:off x="6080912" y="110048"/>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Decoupage</a:t>
            </a:r>
          </a:p>
        </p:txBody>
      </p:sp>
      <p:sp>
        <p:nvSpPr>
          <p:cNvPr name="TextBox 13" id="13"/>
          <p:cNvSpPr txBox="true"/>
          <p:nvPr/>
        </p:nvSpPr>
        <p:spPr>
          <a:xfrm rot="0">
            <a:off x="8226212" y="3361250"/>
            <a:ext cx="1032942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Combination of Woven Pandan Leaves &amp; Imitation Croco</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Black</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 Pj 30 cm, Height 16 cm</a:t>
            </a:r>
          </a:p>
          <a:p>
            <a:pPr algn="ctr">
              <a:lnSpc>
                <a:spcPts val="3359"/>
              </a:lnSpc>
            </a:pPr>
            <a:r>
              <a:rPr lang="en-US" b="true" sz="2400" spc="141">
                <a:solidFill>
                  <a:srgbClr val="744C2C"/>
                </a:solidFill>
                <a:latin typeface="Arimo Bold"/>
                <a:ea typeface="Arimo Bold"/>
                <a:cs typeface="Arimo Bold"/>
                <a:sym typeface="Arimo Bold"/>
              </a:rPr>
              <a:t>Accessories : Handle Imitation Croco Material</a:t>
            </a:r>
          </a:p>
          <a:p>
            <a:pPr algn="ctr">
              <a:lnSpc>
                <a:spcPts val="3359"/>
              </a:lnSpc>
            </a:pPr>
            <a:r>
              <a:rPr lang="en-US" b="true" sz="2400" spc="141">
                <a:solidFill>
                  <a:srgbClr val="744C2C"/>
                </a:solidFill>
                <a:latin typeface="Arimo Bold"/>
                <a:ea typeface="Arimo Bold"/>
                <a:cs typeface="Arimo Bold"/>
                <a:sym typeface="Arimo Bold"/>
              </a:rPr>
              <a:t>Weight : 200 gr</a:t>
            </a:r>
          </a:p>
          <a:p>
            <a:pPr algn="ctr">
              <a:lnSpc>
                <a:spcPts val="3359"/>
              </a:lnSpc>
            </a:pPr>
            <a:r>
              <a:rPr lang="en-US" b="true" sz="2400" spc="141">
                <a:solidFill>
                  <a:srgbClr val="744C2C"/>
                </a:solidFill>
                <a:latin typeface="Arimo Bold"/>
                <a:ea typeface="Arimo Bold"/>
                <a:cs typeface="Arimo Bold"/>
                <a:sym typeface="Arimo Bold"/>
              </a:rPr>
              <a:t>Motif : Abstract</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:2 Months</a:t>
            </a:r>
          </a:p>
        </p:txBody>
      </p:sp>
      <p:sp>
        <p:nvSpPr>
          <p:cNvPr name="TextBox 14" id="14"/>
          <p:cNvSpPr txBox="true"/>
          <p:nvPr/>
        </p:nvSpPr>
        <p:spPr>
          <a:xfrm rot="0">
            <a:off x="7958577"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958577" y="1062550"/>
            <a:ext cx="10329423" cy="218440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322427" y="1790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735792"/>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661065" y="1233305"/>
            <a:ext cx="5590215" cy="4195084"/>
          </a:xfrm>
          <a:custGeom>
            <a:avLst/>
            <a:gdLst/>
            <a:ahLst/>
            <a:cxnLst/>
            <a:rect r="r" b="b" t="t" l="l"/>
            <a:pathLst>
              <a:path h="4195084" w="5590215">
                <a:moveTo>
                  <a:pt x="0" y="0"/>
                </a:moveTo>
                <a:lnTo>
                  <a:pt x="5590216" y="0"/>
                </a:lnTo>
                <a:lnTo>
                  <a:pt x="5590216" y="4195084"/>
                </a:lnTo>
                <a:lnTo>
                  <a:pt x="0" y="4195084"/>
                </a:lnTo>
                <a:lnTo>
                  <a:pt x="0" y="0"/>
                </a:lnTo>
                <a:close/>
              </a:path>
            </a:pathLst>
          </a:custGeom>
          <a:blipFill>
            <a:blip r:embed="rId7"/>
            <a:stretch>
              <a:fillRect l="0" t="0" r="0" b="0"/>
            </a:stretch>
          </a:blipFill>
        </p:spPr>
      </p:sp>
      <p:sp>
        <p:nvSpPr>
          <p:cNvPr name="TextBox 12" id="12"/>
          <p:cNvSpPr txBox="true"/>
          <p:nvPr/>
        </p:nvSpPr>
        <p:spPr>
          <a:xfrm rot="0">
            <a:off x="5181245" y="19048"/>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383074" y="8299547"/>
            <a:ext cx="17252031" cy="8248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13052673" y="1125238"/>
            <a:ext cx="4959253" cy="3721588"/>
          </a:xfrm>
          <a:custGeom>
            <a:avLst/>
            <a:gdLst/>
            <a:ahLst/>
            <a:cxnLst/>
            <a:rect r="r" b="b" t="t" l="l"/>
            <a:pathLst>
              <a:path h="3721588" w="4959253">
                <a:moveTo>
                  <a:pt x="0" y="0"/>
                </a:moveTo>
                <a:lnTo>
                  <a:pt x="4959253" y="0"/>
                </a:lnTo>
                <a:lnTo>
                  <a:pt x="4959253" y="3721588"/>
                </a:lnTo>
                <a:lnTo>
                  <a:pt x="0" y="3721588"/>
                </a:lnTo>
                <a:lnTo>
                  <a:pt x="0" y="0"/>
                </a:lnTo>
                <a:close/>
              </a:path>
            </a:pathLst>
          </a:custGeom>
          <a:blipFill>
            <a:blip r:embed="rId8"/>
            <a:stretch>
              <a:fillRect l="0" t="0" r="0" b="0"/>
            </a:stretch>
          </a:blipFill>
        </p:spPr>
      </p:sp>
      <p:sp>
        <p:nvSpPr>
          <p:cNvPr name="Freeform 15" id="15"/>
          <p:cNvSpPr/>
          <p:nvPr/>
        </p:nvSpPr>
        <p:spPr>
          <a:xfrm flipH="false" flipV="false" rot="0">
            <a:off x="7092277" y="4069586"/>
            <a:ext cx="5700155" cy="4277586"/>
          </a:xfrm>
          <a:custGeom>
            <a:avLst/>
            <a:gdLst/>
            <a:ahLst/>
            <a:cxnLst/>
            <a:rect r="r" b="b" t="t" l="l"/>
            <a:pathLst>
              <a:path h="4277586" w="5700155">
                <a:moveTo>
                  <a:pt x="0" y="0"/>
                </a:moveTo>
                <a:lnTo>
                  <a:pt x="5700154" y="0"/>
                </a:lnTo>
                <a:lnTo>
                  <a:pt x="5700154" y="4277586"/>
                </a:lnTo>
                <a:lnTo>
                  <a:pt x="0" y="4277586"/>
                </a:lnTo>
                <a:lnTo>
                  <a:pt x="0" y="0"/>
                </a:lnTo>
                <a:close/>
              </a:path>
            </a:pathLst>
          </a:custGeom>
          <a:blipFill>
            <a:blip r:embed="rId9"/>
            <a:stretch>
              <a:fillRect l="0" t="0" r="0" b="0"/>
            </a:stretch>
          </a:blipFill>
        </p:spPr>
      </p:sp>
      <p:sp>
        <p:nvSpPr>
          <p:cNvPr name="Freeform 16" id="16"/>
          <p:cNvSpPr/>
          <p:nvPr/>
        </p:nvSpPr>
        <p:spPr>
          <a:xfrm flipH="false" flipV="false" rot="0">
            <a:off x="6724068" y="1427866"/>
            <a:ext cx="6328605" cy="3553901"/>
          </a:xfrm>
          <a:custGeom>
            <a:avLst/>
            <a:gdLst/>
            <a:ahLst/>
            <a:cxnLst/>
            <a:rect r="r" b="b" t="t" l="l"/>
            <a:pathLst>
              <a:path h="3553901" w="6328605">
                <a:moveTo>
                  <a:pt x="0" y="0"/>
                </a:moveTo>
                <a:lnTo>
                  <a:pt x="6328605" y="0"/>
                </a:lnTo>
                <a:lnTo>
                  <a:pt x="6328605" y="3553901"/>
                </a:lnTo>
                <a:lnTo>
                  <a:pt x="0" y="3553901"/>
                </a:lnTo>
                <a:lnTo>
                  <a:pt x="0" y="0"/>
                </a:lnTo>
                <a:close/>
              </a:path>
            </a:pathLst>
          </a:custGeom>
          <a:blipFill>
            <a:blip r:embed="rId10"/>
            <a:stretch>
              <a:fillRect l="0" t="0" r="0" b="0"/>
            </a:stretch>
          </a:blipFill>
        </p:spPr>
      </p:sp>
      <p:sp>
        <p:nvSpPr>
          <p:cNvPr name="Freeform 17" id="17"/>
          <p:cNvSpPr/>
          <p:nvPr/>
        </p:nvSpPr>
        <p:spPr>
          <a:xfrm flipH="false" flipV="false" rot="0">
            <a:off x="12512566" y="3814955"/>
            <a:ext cx="6039467" cy="4532217"/>
          </a:xfrm>
          <a:custGeom>
            <a:avLst/>
            <a:gdLst/>
            <a:ahLst/>
            <a:cxnLst/>
            <a:rect r="r" b="b" t="t" l="l"/>
            <a:pathLst>
              <a:path h="4532217" w="6039467">
                <a:moveTo>
                  <a:pt x="0" y="0"/>
                </a:moveTo>
                <a:lnTo>
                  <a:pt x="6039466" y="0"/>
                </a:lnTo>
                <a:lnTo>
                  <a:pt x="6039466" y="4532217"/>
                </a:lnTo>
                <a:lnTo>
                  <a:pt x="0" y="4532217"/>
                </a:lnTo>
                <a:lnTo>
                  <a:pt x="0" y="0"/>
                </a:lnTo>
                <a:close/>
              </a:path>
            </a:pathLst>
          </a:custGeom>
          <a:blipFill>
            <a:blip r:embed="rId11"/>
            <a:stretch>
              <a:fillRect l="0" t="0" r="0" b="0"/>
            </a:stretch>
          </a:blipFill>
        </p:spPr>
      </p:sp>
      <p:sp>
        <p:nvSpPr>
          <p:cNvPr name="TextBox 18" id="18"/>
          <p:cNvSpPr txBox="true"/>
          <p:nvPr/>
        </p:nvSpPr>
        <p:spPr>
          <a:xfrm rot="0">
            <a:off x="16138179" y="89534"/>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207241" y="9139"/>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735792"/>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1028700" y="2806480"/>
            <a:ext cx="6786934" cy="5093141"/>
          </a:xfrm>
          <a:custGeom>
            <a:avLst/>
            <a:gdLst/>
            <a:ahLst/>
            <a:cxnLst/>
            <a:rect r="r" b="b" t="t" l="l"/>
            <a:pathLst>
              <a:path h="5093141" w="6786934">
                <a:moveTo>
                  <a:pt x="0" y="0"/>
                </a:moveTo>
                <a:lnTo>
                  <a:pt x="6786934" y="0"/>
                </a:lnTo>
                <a:lnTo>
                  <a:pt x="6786934" y="5093140"/>
                </a:lnTo>
                <a:lnTo>
                  <a:pt x="0" y="5093140"/>
                </a:lnTo>
                <a:lnTo>
                  <a:pt x="0" y="0"/>
                </a:lnTo>
                <a:close/>
              </a:path>
            </a:pathLst>
          </a:custGeom>
          <a:blipFill>
            <a:blip r:embed="rId7"/>
            <a:stretch>
              <a:fillRect l="0" t="0" r="0" b="0"/>
            </a:stretch>
          </a:blipFill>
        </p:spPr>
      </p:sp>
      <p:sp>
        <p:nvSpPr>
          <p:cNvPr name="TextBox 12" id="12"/>
          <p:cNvSpPr txBox="true"/>
          <p:nvPr/>
        </p:nvSpPr>
        <p:spPr>
          <a:xfrm rot="0">
            <a:off x="7865825" y="3383280"/>
            <a:ext cx="1028200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Ingredients: Combination of Pandan Leaf Woven &amp; Croco Imitation Gliter</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&amp; Red</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Pj 28 cm, Height 17 cm. Width 5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200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3" id="13"/>
          <p:cNvSpPr txBox="true"/>
          <p:nvPr/>
        </p:nvSpPr>
        <p:spPr>
          <a:xfrm rot="0">
            <a:off x="5627461" y="165858"/>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4" id="14"/>
          <p:cNvSpPr txBox="true"/>
          <p:nvPr/>
        </p:nvSpPr>
        <p:spPr>
          <a:xfrm rot="0">
            <a:off x="7092277" y="1379855"/>
            <a:ext cx="10755521"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5" id="15"/>
          <p:cNvSpPr txBox="true"/>
          <p:nvPr/>
        </p:nvSpPr>
        <p:spPr>
          <a:xfrm rot="0">
            <a:off x="8073355" y="8014335"/>
            <a:ext cx="9561750" cy="12439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6" id="16"/>
          <p:cNvSpPr txBox="true"/>
          <p:nvPr/>
        </p:nvSpPr>
        <p:spPr>
          <a:xfrm rot="0">
            <a:off x="16274082" y="1790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8286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2174999" y="946165"/>
            <a:ext cx="8005991" cy="4495857"/>
          </a:xfrm>
          <a:custGeom>
            <a:avLst/>
            <a:gdLst/>
            <a:ahLst/>
            <a:cxnLst/>
            <a:rect r="r" b="b" t="t" l="l"/>
            <a:pathLst>
              <a:path h="4495857" w="8005991">
                <a:moveTo>
                  <a:pt x="0" y="0"/>
                </a:moveTo>
                <a:lnTo>
                  <a:pt x="8005991" y="0"/>
                </a:lnTo>
                <a:lnTo>
                  <a:pt x="8005991" y="4495857"/>
                </a:lnTo>
                <a:lnTo>
                  <a:pt x="0" y="4495857"/>
                </a:lnTo>
                <a:lnTo>
                  <a:pt x="0" y="0"/>
                </a:lnTo>
                <a:close/>
              </a:path>
            </a:pathLst>
          </a:custGeom>
          <a:blipFill>
            <a:blip r:embed="rId7"/>
            <a:stretch>
              <a:fillRect l="0" t="0" r="0" b="0"/>
            </a:stretch>
          </a:blipFill>
        </p:spPr>
      </p:sp>
      <p:sp>
        <p:nvSpPr>
          <p:cNvPr name="TextBox 12" id="12"/>
          <p:cNvSpPr txBox="true"/>
          <p:nvPr/>
        </p:nvSpPr>
        <p:spPr>
          <a:xfrm rot="0">
            <a:off x="5389864" y="156720"/>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254109" y="8433435"/>
            <a:ext cx="17673765" cy="8248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9423311" y="583263"/>
            <a:ext cx="6919370" cy="5128998"/>
          </a:xfrm>
          <a:custGeom>
            <a:avLst/>
            <a:gdLst/>
            <a:ahLst/>
            <a:cxnLst/>
            <a:rect r="r" b="b" t="t" l="l"/>
            <a:pathLst>
              <a:path h="5128998" w="6919370">
                <a:moveTo>
                  <a:pt x="0" y="0"/>
                </a:moveTo>
                <a:lnTo>
                  <a:pt x="6919371" y="0"/>
                </a:lnTo>
                <a:lnTo>
                  <a:pt x="6919371" y="5128998"/>
                </a:lnTo>
                <a:lnTo>
                  <a:pt x="0" y="5128998"/>
                </a:lnTo>
                <a:lnTo>
                  <a:pt x="0" y="0"/>
                </a:lnTo>
                <a:close/>
              </a:path>
            </a:pathLst>
          </a:custGeom>
          <a:blipFill>
            <a:blip r:embed="rId8"/>
            <a:stretch>
              <a:fillRect l="0" t="-619" r="0" b="-619"/>
            </a:stretch>
          </a:blipFill>
        </p:spPr>
      </p:sp>
      <p:sp>
        <p:nvSpPr>
          <p:cNvPr name="Freeform 15" id="15"/>
          <p:cNvSpPr/>
          <p:nvPr/>
        </p:nvSpPr>
        <p:spPr>
          <a:xfrm flipH="false" flipV="false" rot="0">
            <a:off x="3264997" y="4610840"/>
            <a:ext cx="5825994" cy="4372020"/>
          </a:xfrm>
          <a:custGeom>
            <a:avLst/>
            <a:gdLst/>
            <a:ahLst/>
            <a:cxnLst/>
            <a:rect r="r" b="b" t="t" l="l"/>
            <a:pathLst>
              <a:path h="4372020" w="5825994">
                <a:moveTo>
                  <a:pt x="0" y="0"/>
                </a:moveTo>
                <a:lnTo>
                  <a:pt x="5825994" y="0"/>
                </a:lnTo>
                <a:lnTo>
                  <a:pt x="5825994" y="4372020"/>
                </a:lnTo>
                <a:lnTo>
                  <a:pt x="0" y="4372020"/>
                </a:lnTo>
                <a:lnTo>
                  <a:pt x="0" y="0"/>
                </a:lnTo>
                <a:close/>
              </a:path>
            </a:pathLst>
          </a:custGeom>
          <a:blipFill>
            <a:blip r:embed="rId9"/>
            <a:stretch>
              <a:fillRect l="0" t="0" r="0" b="0"/>
            </a:stretch>
          </a:blipFill>
        </p:spPr>
      </p:sp>
      <p:sp>
        <p:nvSpPr>
          <p:cNvPr name="Freeform 16" id="16"/>
          <p:cNvSpPr/>
          <p:nvPr/>
        </p:nvSpPr>
        <p:spPr>
          <a:xfrm flipH="false" flipV="false" rot="0">
            <a:off x="9893176" y="4325877"/>
            <a:ext cx="6205725" cy="4656983"/>
          </a:xfrm>
          <a:custGeom>
            <a:avLst/>
            <a:gdLst/>
            <a:ahLst/>
            <a:cxnLst/>
            <a:rect r="r" b="b" t="t" l="l"/>
            <a:pathLst>
              <a:path h="4656983" w="6205725">
                <a:moveTo>
                  <a:pt x="0" y="0"/>
                </a:moveTo>
                <a:lnTo>
                  <a:pt x="6205725" y="0"/>
                </a:lnTo>
                <a:lnTo>
                  <a:pt x="6205725" y="4656983"/>
                </a:lnTo>
                <a:lnTo>
                  <a:pt x="0" y="4656983"/>
                </a:lnTo>
                <a:lnTo>
                  <a:pt x="0" y="0"/>
                </a:lnTo>
                <a:close/>
              </a:path>
            </a:pathLst>
          </a:custGeom>
          <a:blipFill>
            <a:blip r:embed="rId10"/>
            <a:stretch>
              <a:fillRect l="0" t="0" r="0" b="0"/>
            </a:stretch>
          </a:blipFill>
        </p:spPr>
      </p:sp>
      <p:sp>
        <p:nvSpPr>
          <p:cNvPr name="TextBox 17" id="17"/>
          <p:cNvSpPr txBox="true"/>
          <p:nvPr/>
        </p:nvSpPr>
        <p:spPr>
          <a:xfrm rot="0">
            <a:off x="16098901"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84594"/>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82860"/>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254109" y="3412020"/>
            <a:ext cx="9451225" cy="5307445"/>
          </a:xfrm>
          <a:custGeom>
            <a:avLst/>
            <a:gdLst/>
            <a:ahLst/>
            <a:cxnLst/>
            <a:rect r="r" b="b" t="t" l="l"/>
            <a:pathLst>
              <a:path h="5307445" w="9451225">
                <a:moveTo>
                  <a:pt x="0" y="0"/>
                </a:moveTo>
                <a:lnTo>
                  <a:pt x="9451225" y="0"/>
                </a:lnTo>
                <a:lnTo>
                  <a:pt x="9451225" y="5307445"/>
                </a:lnTo>
                <a:lnTo>
                  <a:pt x="0" y="5307445"/>
                </a:lnTo>
                <a:lnTo>
                  <a:pt x="0" y="0"/>
                </a:lnTo>
                <a:close/>
              </a:path>
            </a:pathLst>
          </a:custGeom>
          <a:blipFill>
            <a:blip r:embed="rId7"/>
            <a:stretch>
              <a:fillRect l="0" t="0" r="0" b="0"/>
            </a:stretch>
          </a:blipFill>
        </p:spPr>
      </p:sp>
      <p:sp>
        <p:nvSpPr>
          <p:cNvPr name="TextBox 12" id="12"/>
          <p:cNvSpPr txBox="true"/>
          <p:nvPr/>
        </p:nvSpPr>
        <p:spPr>
          <a:xfrm rot="0">
            <a:off x="4979721" y="115585"/>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8005997" y="3516795"/>
            <a:ext cx="1028200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Ingredients: Combination of Pandan Leaf Woven &amp; Croco Imitation Gliter</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&amp; Black</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Pj 28 cm, Height 17 cm. Width 5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200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4" id="14"/>
          <p:cNvSpPr txBox="true"/>
          <p:nvPr/>
        </p:nvSpPr>
        <p:spPr>
          <a:xfrm rot="0">
            <a:off x="8366123" y="8014335"/>
            <a:ext cx="9561750" cy="12439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532479" y="1366929"/>
            <a:ext cx="10755521"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054128" y="311799"/>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152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891553"/>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1032029" y="946165"/>
            <a:ext cx="7950065" cy="4464451"/>
          </a:xfrm>
          <a:custGeom>
            <a:avLst/>
            <a:gdLst/>
            <a:ahLst/>
            <a:cxnLst/>
            <a:rect r="r" b="b" t="t" l="l"/>
            <a:pathLst>
              <a:path h="4464451" w="7950065">
                <a:moveTo>
                  <a:pt x="0" y="0"/>
                </a:moveTo>
                <a:lnTo>
                  <a:pt x="7950065" y="0"/>
                </a:lnTo>
                <a:lnTo>
                  <a:pt x="7950065" y="4464451"/>
                </a:lnTo>
                <a:lnTo>
                  <a:pt x="0" y="4464451"/>
                </a:lnTo>
                <a:lnTo>
                  <a:pt x="0" y="0"/>
                </a:lnTo>
                <a:close/>
              </a:path>
            </a:pathLst>
          </a:custGeom>
          <a:blipFill>
            <a:blip r:embed="rId7"/>
            <a:stretch>
              <a:fillRect l="0" t="0" r="0" b="0"/>
            </a:stretch>
          </a:blipFill>
        </p:spPr>
      </p:sp>
      <p:sp>
        <p:nvSpPr>
          <p:cNvPr name="TextBox 12" id="12"/>
          <p:cNvSpPr txBox="true"/>
          <p:nvPr/>
        </p:nvSpPr>
        <p:spPr>
          <a:xfrm rot="0">
            <a:off x="5261257" y="26049"/>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203687" y="8455308"/>
            <a:ext cx="18084313" cy="8248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6096654" y="4184983"/>
            <a:ext cx="6760517" cy="5073317"/>
          </a:xfrm>
          <a:custGeom>
            <a:avLst/>
            <a:gdLst/>
            <a:ahLst/>
            <a:cxnLst/>
            <a:rect r="r" b="b" t="t" l="l"/>
            <a:pathLst>
              <a:path h="5073317" w="6760517">
                <a:moveTo>
                  <a:pt x="0" y="0"/>
                </a:moveTo>
                <a:lnTo>
                  <a:pt x="6760517" y="0"/>
                </a:lnTo>
                <a:lnTo>
                  <a:pt x="6760517" y="5073317"/>
                </a:lnTo>
                <a:lnTo>
                  <a:pt x="0" y="5073317"/>
                </a:lnTo>
                <a:lnTo>
                  <a:pt x="0" y="0"/>
                </a:lnTo>
                <a:close/>
              </a:path>
            </a:pathLst>
          </a:custGeom>
          <a:blipFill>
            <a:blip r:embed="rId8"/>
            <a:stretch>
              <a:fillRect l="0" t="0" r="0" b="0"/>
            </a:stretch>
          </a:blipFill>
        </p:spPr>
      </p:sp>
      <p:sp>
        <p:nvSpPr>
          <p:cNvPr name="Freeform 15" id="15"/>
          <p:cNvSpPr/>
          <p:nvPr/>
        </p:nvSpPr>
        <p:spPr>
          <a:xfrm flipH="false" flipV="false" rot="0">
            <a:off x="11595589" y="715453"/>
            <a:ext cx="6692411" cy="5022208"/>
          </a:xfrm>
          <a:custGeom>
            <a:avLst/>
            <a:gdLst/>
            <a:ahLst/>
            <a:cxnLst/>
            <a:rect r="r" b="b" t="t" l="l"/>
            <a:pathLst>
              <a:path h="5022208" w="6692411">
                <a:moveTo>
                  <a:pt x="0" y="0"/>
                </a:moveTo>
                <a:lnTo>
                  <a:pt x="6692411" y="0"/>
                </a:lnTo>
                <a:lnTo>
                  <a:pt x="6692411" y="5022208"/>
                </a:lnTo>
                <a:lnTo>
                  <a:pt x="0" y="5022208"/>
                </a:lnTo>
                <a:lnTo>
                  <a:pt x="0" y="0"/>
                </a:lnTo>
                <a:close/>
              </a:path>
            </a:pathLst>
          </a:custGeom>
          <a:blipFill>
            <a:blip r:embed="rId9"/>
            <a:stretch>
              <a:fillRect l="0" t="0" r="0" b="0"/>
            </a:stretch>
          </a:blipFill>
        </p:spPr>
      </p:sp>
      <p:sp>
        <p:nvSpPr>
          <p:cNvPr name="TextBox 16" id="16"/>
          <p:cNvSpPr txBox="true"/>
          <p:nvPr/>
        </p:nvSpPr>
        <p:spPr>
          <a:xfrm rot="0">
            <a:off x="16097776" y="186072"/>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891553"/>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277189" y="2607142"/>
            <a:ext cx="9421189" cy="5290578"/>
          </a:xfrm>
          <a:custGeom>
            <a:avLst/>
            <a:gdLst/>
            <a:ahLst/>
            <a:cxnLst/>
            <a:rect r="r" b="b" t="t" l="l"/>
            <a:pathLst>
              <a:path h="5290578" w="9421189">
                <a:moveTo>
                  <a:pt x="0" y="0"/>
                </a:moveTo>
                <a:lnTo>
                  <a:pt x="9421189" y="0"/>
                </a:lnTo>
                <a:lnTo>
                  <a:pt x="9421189" y="5290578"/>
                </a:lnTo>
                <a:lnTo>
                  <a:pt x="0" y="5290578"/>
                </a:lnTo>
                <a:lnTo>
                  <a:pt x="0" y="0"/>
                </a:lnTo>
                <a:close/>
              </a:path>
            </a:pathLst>
          </a:custGeom>
          <a:blipFill>
            <a:blip r:embed="rId7"/>
            <a:stretch>
              <a:fillRect l="0" t="0" r="0" b="0"/>
            </a:stretch>
          </a:blipFill>
        </p:spPr>
      </p:sp>
      <p:sp>
        <p:nvSpPr>
          <p:cNvPr name="TextBox 12" id="12"/>
          <p:cNvSpPr txBox="true"/>
          <p:nvPr/>
        </p:nvSpPr>
        <p:spPr>
          <a:xfrm rot="0">
            <a:off x="5394422" y="156720"/>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8005997" y="3516795"/>
            <a:ext cx="1028200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Ingredients: Combination of Pandan Leaf Woven &amp; Croco Imitation Gliter</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&amp; Blue</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Pj 28 cm, Height 17 cm. Width 5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200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4" id="14"/>
          <p:cNvSpPr txBox="true"/>
          <p:nvPr/>
        </p:nvSpPr>
        <p:spPr>
          <a:xfrm rot="0">
            <a:off x="8726250" y="8014335"/>
            <a:ext cx="9561750" cy="12439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092277" y="1370716"/>
            <a:ext cx="10755521"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322427" y="227206"/>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41134"/>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21988"/>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323743" y="4680112"/>
            <a:ext cx="6768534" cy="3800948"/>
          </a:xfrm>
          <a:custGeom>
            <a:avLst/>
            <a:gdLst/>
            <a:ahLst/>
            <a:cxnLst/>
            <a:rect r="r" b="b" t="t" l="l"/>
            <a:pathLst>
              <a:path h="3800948" w="6768534">
                <a:moveTo>
                  <a:pt x="0" y="0"/>
                </a:moveTo>
                <a:lnTo>
                  <a:pt x="6768534" y="0"/>
                </a:lnTo>
                <a:lnTo>
                  <a:pt x="6768534" y="3800948"/>
                </a:lnTo>
                <a:lnTo>
                  <a:pt x="0" y="3800948"/>
                </a:lnTo>
                <a:lnTo>
                  <a:pt x="0" y="0"/>
                </a:lnTo>
                <a:close/>
              </a:path>
            </a:pathLst>
          </a:custGeom>
          <a:blipFill>
            <a:blip r:embed="rId7"/>
            <a:stretch>
              <a:fillRect l="0" t="0" r="0" b="0"/>
            </a:stretch>
          </a:blipFill>
        </p:spPr>
      </p:sp>
      <p:sp>
        <p:nvSpPr>
          <p:cNvPr name="TextBox 12" id="12"/>
          <p:cNvSpPr txBox="true"/>
          <p:nvPr/>
        </p:nvSpPr>
        <p:spPr>
          <a:xfrm rot="0">
            <a:off x="5006098" y="115585"/>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0" y="8433435"/>
            <a:ext cx="17927874" cy="8248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4" id="14"/>
          <p:cNvSpPr/>
          <p:nvPr/>
        </p:nvSpPr>
        <p:spPr>
          <a:xfrm flipH="false" flipV="false" rot="0">
            <a:off x="7092277" y="2417860"/>
            <a:ext cx="6073913" cy="4558067"/>
          </a:xfrm>
          <a:custGeom>
            <a:avLst/>
            <a:gdLst/>
            <a:ahLst/>
            <a:cxnLst/>
            <a:rect r="r" b="b" t="t" l="l"/>
            <a:pathLst>
              <a:path h="4558067" w="6073913">
                <a:moveTo>
                  <a:pt x="0" y="0"/>
                </a:moveTo>
                <a:lnTo>
                  <a:pt x="6073913" y="0"/>
                </a:lnTo>
                <a:lnTo>
                  <a:pt x="6073913" y="4558067"/>
                </a:lnTo>
                <a:lnTo>
                  <a:pt x="0" y="4558067"/>
                </a:lnTo>
                <a:lnTo>
                  <a:pt x="0" y="0"/>
                </a:lnTo>
                <a:close/>
              </a:path>
            </a:pathLst>
          </a:custGeom>
          <a:blipFill>
            <a:blip r:embed="rId8"/>
            <a:stretch>
              <a:fillRect l="0" t="0" r="0" b="0"/>
            </a:stretch>
          </a:blipFill>
        </p:spPr>
      </p:sp>
      <p:sp>
        <p:nvSpPr>
          <p:cNvPr name="Freeform 15" id="15"/>
          <p:cNvSpPr/>
          <p:nvPr/>
        </p:nvSpPr>
        <p:spPr>
          <a:xfrm flipH="false" flipV="false" rot="0">
            <a:off x="12802039" y="1028700"/>
            <a:ext cx="5746883" cy="4312652"/>
          </a:xfrm>
          <a:custGeom>
            <a:avLst/>
            <a:gdLst/>
            <a:ahLst/>
            <a:cxnLst/>
            <a:rect r="r" b="b" t="t" l="l"/>
            <a:pathLst>
              <a:path h="4312652" w="5746883">
                <a:moveTo>
                  <a:pt x="0" y="0"/>
                </a:moveTo>
                <a:lnTo>
                  <a:pt x="5746884" y="0"/>
                </a:lnTo>
                <a:lnTo>
                  <a:pt x="5746884" y="4312652"/>
                </a:lnTo>
                <a:lnTo>
                  <a:pt x="0" y="4312652"/>
                </a:lnTo>
                <a:lnTo>
                  <a:pt x="0" y="0"/>
                </a:lnTo>
                <a:close/>
              </a:path>
            </a:pathLst>
          </a:custGeom>
          <a:blipFill>
            <a:blip r:embed="rId9"/>
            <a:stretch>
              <a:fillRect l="0" t="0" r="0" b="0"/>
            </a:stretch>
          </a:blipFill>
        </p:spPr>
      </p:sp>
      <p:sp>
        <p:nvSpPr>
          <p:cNvPr name="TextBox 16" id="16"/>
          <p:cNvSpPr txBox="true"/>
          <p:nvPr/>
        </p:nvSpPr>
        <p:spPr>
          <a:xfrm rot="0">
            <a:off x="16054128"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grpSp>
        <p:nvGrpSpPr>
          <p:cNvPr name="Group 4" id="4"/>
          <p:cNvGrpSpPr/>
          <p:nvPr/>
        </p:nvGrpSpPr>
        <p:grpSpPr>
          <a:xfrm rot="0">
            <a:off x="1250692" y="8921988"/>
            <a:ext cx="18865207" cy="1759946"/>
            <a:chOff x="0" y="0"/>
            <a:chExt cx="25153609" cy="2346594"/>
          </a:xfrm>
        </p:grpSpPr>
        <p:sp>
          <p:nvSpPr>
            <p:cNvPr name="TextBox 5" id="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4"/>
              <a:stretch>
                <a:fillRect l="0" t="0" r="0" b="0"/>
              </a:stretch>
            </a:blipFill>
          </p:spPr>
        </p:sp>
        <p:sp>
          <p:nvSpPr>
            <p:cNvPr name="Freeform 7" id="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5"/>
              <a:stretch>
                <a:fillRect l="0" t="0" r="0" b="0"/>
              </a:stretch>
            </a:blipFill>
          </p:spPr>
        </p:sp>
        <p:sp>
          <p:nvSpPr>
            <p:cNvPr name="Freeform 8" id="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6"/>
              <a:stretch>
                <a:fillRect l="0" t="0" r="0" b="0"/>
              </a:stretch>
            </a:blipFill>
          </p:spPr>
        </p:sp>
        <p:sp>
          <p:nvSpPr>
            <p:cNvPr name="TextBox 9" id="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1" id="11"/>
          <p:cNvSpPr/>
          <p:nvPr/>
        </p:nvSpPr>
        <p:spPr>
          <a:xfrm flipH="false" flipV="false" rot="0">
            <a:off x="625346" y="3911419"/>
            <a:ext cx="8033263" cy="4511172"/>
          </a:xfrm>
          <a:custGeom>
            <a:avLst/>
            <a:gdLst/>
            <a:ahLst/>
            <a:cxnLst/>
            <a:rect r="r" b="b" t="t" l="l"/>
            <a:pathLst>
              <a:path h="4511172" w="8033263">
                <a:moveTo>
                  <a:pt x="0" y="0"/>
                </a:moveTo>
                <a:lnTo>
                  <a:pt x="8033263" y="0"/>
                </a:lnTo>
                <a:lnTo>
                  <a:pt x="8033263" y="4511171"/>
                </a:lnTo>
                <a:lnTo>
                  <a:pt x="0" y="4511171"/>
                </a:lnTo>
                <a:lnTo>
                  <a:pt x="0" y="0"/>
                </a:lnTo>
                <a:close/>
              </a:path>
            </a:pathLst>
          </a:custGeom>
          <a:blipFill>
            <a:blip r:embed="rId7"/>
            <a:stretch>
              <a:fillRect l="0" t="0" r="0" b="0"/>
            </a:stretch>
          </a:blipFill>
        </p:spPr>
      </p:sp>
      <p:sp>
        <p:nvSpPr>
          <p:cNvPr name="TextBox 12" id="12"/>
          <p:cNvSpPr txBox="true"/>
          <p:nvPr/>
        </p:nvSpPr>
        <p:spPr>
          <a:xfrm rot="0">
            <a:off x="5128092" y="156720"/>
            <a:ext cx="9006625"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Clutch Small Decoupage</a:t>
            </a:r>
          </a:p>
        </p:txBody>
      </p:sp>
      <p:sp>
        <p:nvSpPr>
          <p:cNvPr name="TextBox 13" id="13"/>
          <p:cNvSpPr txBox="true"/>
          <p:nvPr/>
        </p:nvSpPr>
        <p:spPr>
          <a:xfrm rot="0">
            <a:off x="8005997" y="3516795"/>
            <a:ext cx="10282003" cy="41871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Ingredients: Combination of Pandan Leaf Woven &amp; Croco Imitation Gliter</a:t>
            </a:r>
          </a:p>
          <a:p>
            <a:pPr algn="ctr">
              <a:lnSpc>
                <a:spcPts val="3359"/>
              </a:lnSpc>
            </a:pPr>
            <a:r>
              <a:rPr lang="en-US" b="true" sz="2400" spc="141">
                <a:solidFill>
                  <a:srgbClr val="744C2C"/>
                </a:solidFill>
                <a:latin typeface="Arimo Bold"/>
                <a:ea typeface="Arimo Bold"/>
                <a:cs typeface="Arimo Bold"/>
                <a:sym typeface="Arimo Bold"/>
              </a:rPr>
              <a:t>Color : Bone White/Natural White Combination &amp; Purple</a:t>
            </a:r>
          </a:p>
          <a:p>
            <a:pPr algn="ctr">
              <a:lnSpc>
                <a:spcPts val="3359"/>
              </a:lnSpc>
            </a:pPr>
            <a:r>
              <a:rPr lang="en-US" b="true" sz="2400" spc="141">
                <a:solidFill>
                  <a:srgbClr val="744C2C"/>
                </a:solidFill>
                <a:latin typeface="Arimo Bold"/>
                <a:ea typeface="Arimo Bold"/>
                <a:cs typeface="Arimo Bold"/>
                <a:sym typeface="Arimo Bold"/>
              </a:rPr>
              <a:t>(Purple, Red, Blue, Black, Pink, Green Color Combination)</a:t>
            </a:r>
          </a:p>
          <a:p>
            <a:pPr algn="ctr">
              <a:lnSpc>
                <a:spcPts val="3359"/>
              </a:lnSpc>
            </a:pPr>
            <a:r>
              <a:rPr lang="en-US" b="true" sz="2400" spc="141">
                <a:solidFill>
                  <a:srgbClr val="744C2C"/>
                </a:solidFill>
                <a:latin typeface="Arimo Bold"/>
                <a:ea typeface="Arimo Bold"/>
                <a:cs typeface="Arimo Bold"/>
                <a:sym typeface="Arimo Bold"/>
              </a:rPr>
              <a:t>Size: Pj 28 cm, Height 17 cm. Width 5 cm</a:t>
            </a:r>
          </a:p>
          <a:p>
            <a:pPr algn="ctr">
              <a:lnSpc>
                <a:spcPts val="3359"/>
              </a:lnSpc>
            </a:pPr>
            <a:r>
              <a:rPr lang="en-US" b="true" sz="2400" spc="141">
                <a:solidFill>
                  <a:srgbClr val="744C2C"/>
                </a:solidFill>
                <a:latin typeface="Arimo Bold"/>
                <a:ea typeface="Arimo Bold"/>
                <a:cs typeface="Arimo Bold"/>
                <a:sym typeface="Arimo Bold"/>
              </a:rPr>
              <a:t>Accessories : Chain Strap (113 cm)</a:t>
            </a:r>
          </a:p>
          <a:p>
            <a:pPr algn="ctr">
              <a:lnSpc>
                <a:spcPts val="3359"/>
              </a:lnSpc>
            </a:pPr>
            <a:r>
              <a:rPr lang="en-US" b="true" sz="2400" spc="141">
                <a:solidFill>
                  <a:srgbClr val="744C2C"/>
                </a:solidFill>
                <a:latin typeface="Arimo Bold"/>
                <a:ea typeface="Arimo Bold"/>
                <a:cs typeface="Arimo Bold"/>
                <a:sym typeface="Arimo Bold"/>
              </a:rPr>
              <a:t>Weight : 200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2 Months</a:t>
            </a:r>
          </a:p>
        </p:txBody>
      </p:sp>
      <p:sp>
        <p:nvSpPr>
          <p:cNvPr name="TextBox 14" id="14"/>
          <p:cNvSpPr txBox="true"/>
          <p:nvPr/>
        </p:nvSpPr>
        <p:spPr>
          <a:xfrm rot="0">
            <a:off x="8366123" y="8014335"/>
            <a:ext cx="9561750" cy="12439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7092277" y="1332395"/>
            <a:ext cx="10755521"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Clutch Decoupage is an elegant and fashionable bag, it is very suitable for party and sightseeing events. With a lightweight, simple, and practical design, this clutch is the perfect accessory to complement your look on various occasions.</a:t>
            </a:r>
          </a:p>
        </p:txBody>
      </p:sp>
      <p:sp>
        <p:nvSpPr>
          <p:cNvPr name="TextBox 16" id="16"/>
          <p:cNvSpPr txBox="true"/>
          <p:nvPr/>
        </p:nvSpPr>
        <p:spPr>
          <a:xfrm rot="0">
            <a:off x="16322427" y="13767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15903587" y="176530"/>
            <a:ext cx="2210495" cy="1179420"/>
          </a:xfrm>
          <a:custGeom>
            <a:avLst/>
            <a:gdLst/>
            <a:ahLst/>
            <a:cxnLst/>
            <a:rect r="r" b="b" t="t" l="l"/>
            <a:pathLst>
              <a:path h="1179420" w="2210495">
                <a:moveTo>
                  <a:pt x="0" y="0"/>
                </a:moveTo>
                <a:lnTo>
                  <a:pt x="2210496" y="0"/>
                </a:lnTo>
                <a:lnTo>
                  <a:pt x="2210496" y="1179421"/>
                </a:lnTo>
                <a:lnTo>
                  <a:pt x="0" y="1179421"/>
                </a:lnTo>
                <a:lnTo>
                  <a:pt x="0" y="0"/>
                </a:lnTo>
                <a:close/>
              </a:path>
            </a:pathLst>
          </a:custGeom>
          <a:blipFill>
            <a:blip r:embed="rId3"/>
            <a:stretch>
              <a:fillRect l="0" t="0" r="0" b="0"/>
            </a:stretch>
          </a:blipFill>
        </p:spPr>
      </p:sp>
      <p:sp>
        <p:nvSpPr>
          <p:cNvPr name="TextBox 4" id="4"/>
          <p:cNvSpPr txBox="true"/>
          <p:nvPr/>
        </p:nvSpPr>
        <p:spPr>
          <a:xfrm rot="0">
            <a:off x="2125009" y="6073594"/>
            <a:ext cx="6002366" cy="455295"/>
          </a:xfrm>
          <a:prstGeom prst="rect">
            <a:avLst/>
          </a:prstGeom>
        </p:spPr>
        <p:txBody>
          <a:bodyPr anchor="t" rtlCol="false" tIns="0" lIns="0" bIns="0" rIns="0">
            <a:spAutoFit/>
          </a:bodyPr>
          <a:lstStyle/>
          <a:p>
            <a:pPr algn="ctr">
              <a:lnSpc>
                <a:spcPts val="3779"/>
              </a:lnSpc>
              <a:spcBef>
                <a:spcPct val="0"/>
              </a:spcBef>
            </a:pPr>
            <a:r>
              <a:rPr lang="en-US" b="true" sz="2699">
                <a:solidFill>
                  <a:srgbClr val="B63357"/>
                </a:solidFill>
                <a:latin typeface="Montserrat Bold"/>
                <a:ea typeface="Montserrat Bold"/>
                <a:cs typeface="Montserrat Bold"/>
                <a:sym typeface="Montserrat Bold"/>
              </a:rPr>
              <a:t>Eco-Friendly Materials</a:t>
            </a:r>
          </a:p>
        </p:txBody>
      </p:sp>
      <p:sp>
        <p:nvSpPr>
          <p:cNvPr name="TextBox 5" id="5"/>
          <p:cNvSpPr txBox="true"/>
          <p:nvPr/>
        </p:nvSpPr>
        <p:spPr>
          <a:xfrm rot="0">
            <a:off x="9144000" y="5952456"/>
            <a:ext cx="5886661" cy="538973"/>
          </a:xfrm>
          <a:prstGeom prst="rect">
            <a:avLst/>
          </a:prstGeom>
        </p:spPr>
        <p:txBody>
          <a:bodyPr anchor="t" rtlCol="false" tIns="0" lIns="0" bIns="0" rIns="0">
            <a:spAutoFit/>
          </a:bodyPr>
          <a:lstStyle/>
          <a:p>
            <a:pPr algn="ctr">
              <a:lnSpc>
                <a:spcPts val="4417"/>
              </a:lnSpc>
              <a:spcBef>
                <a:spcPct val="0"/>
              </a:spcBef>
            </a:pPr>
            <a:r>
              <a:rPr lang="en-US" b="true" sz="3155">
                <a:solidFill>
                  <a:srgbClr val="B63357"/>
                </a:solidFill>
                <a:latin typeface="Montserrat Bold"/>
                <a:ea typeface="Montserrat Bold"/>
                <a:cs typeface="Montserrat Bold"/>
                <a:sym typeface="Montserrat Bold"/>
              </a:rPr>
              <a:t>Women's Empowerment</a:t>
            </a:r>
          </a:p>
        </p:txBody>
      </p:sp>
      <p:sp>
        <p:nvSpPr>
          <p:cNvPr name="Freeform 6" id="6"/>
          <p:cNvSpPr/>
          <p:nvPr/>
        </p:nvSpPr>
        <p:spPr>
          <a:xfrm flipH="false" flipV="false" rot="0">
            <a:off x="9144000" y="6652284"/>
            <a:ext cx="5903367" cy="3476507"/>
          </a:xfrm>
          <a:custGeom>
            <a:avLst/>
            <a:gdLst/>
            <a:ahLst/>
            <a:cxnLst/>
            <a:rect r="r" b="b" t="t" l="l"/>
            <a:pathLst>
              <a:path h="3476507" w="5903367">
                <a:moveTo>
                  <a:pt x="0" y="0"/>
                </a:moveTo>
                <a:lnTo>
                  <a:pt x="5903367" y="0"/>
                </a:lnTo>
                <a:lnTo>
                  <a:pt x="5903367" y="3476507"/>
                </a:lnTo>
                <a:lnTo>
                  <a:pt x="0" y="3476507"/>
                </a:lnTo>
                <a:lnTo>
                  <a:pt x="0" y="0"/>
                </a:lnTo>
                <a:close/>
              </a:path>
            </a:pathLst>
          </a:custGeom>
          <a:blipFill>
            <a:blip r:embed="rId4"/>
            <a:stretch>
              <a:fillRect l="0" t="-6000" r="0" b="-6000"/>
            </a:stretch>
          </a:blipFill>
        </p:spPr>
      </p:sp>
      <p:sp>
        <p:nvSpPr>
          <p:cNvPr name="Freeform 7" id="7"/>
          <p:cNvSpPr/>
          <p:nvPr/>
        </p:nvSpPr>
        <p:spPr>
          <a:xfrm flipH="false" flipV="false" rot="0">
            <a:off x="2611586" y="6652284"/>
            <a:ext cx="5515789" cy="3476507"/>
          </a:xfrm>
          <a:custGeom>
            <a:avLst/>
            <a:gdLst/>
            <a:ahLst/>
            <a:cxnLst/>
            <a:rect r="r" b="b" t="t" l="l"/>
            <a:pathLst>
              <a:path h="3476507" w="5515789">
                <a:moveTo>
                  <a:pt x="0" y="0"/>
                </a:moveTo>
                <a:lnTo>
                  <a:pt x="5515789" y="0"/>
                </a:lnTo>
                <a:lnTo>
                  <a:pt x="5515789" y="3476507"/>
                </a:lnTo>
                <a:lnTo>
                  <a:pt x="0" y="3476507"/>
                </a:lnTo>
                <a:lnTo>
                  <a:pt x="0" y="0"/>
                </a:lnTo>
                <a:close/>
              </a:path>
            </a:pathLst>
          </a:custGeom>
          <a:blipFill>
            <a:blip r:embed="rId5"/>
            <a:stretch>
              <a:fillRect l="0" t="-9497" r="0" b="-9497"/>
            </a:stretch>
          </a:blipFill>
        </p:spPr>
      </p:sp>
      <p:grpSp>
        <p:nvGrpSpPr>
          <p:cNvPr name="Group 8" id="8"/>
          <p:cNvGrpSpPr/>
          <p:nvPr/>
        </p:nvGrpSpPr>
        <p:grpSpPr>
          <a:xfrm rot="0">
            <a:off x="9829232" y="2427537"/>
            <a:ext cx="3276944" cy="3276944"/>
            <a:chOff x="0" y="0"/>
            <a:chExt cx="3282950" cy="3282950"/>
          </a:xfrm>
        </p:grpSpPr>
        <p:sp>
          <p:nvSpPr>
            <p:cNvPr name="Freeform 9" id="9"/>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6"/>
              <a:stretch>
                <a:fillRect l="0" t="-16666" r="0" b="-16666"/>
              </a:stretch>
            </a:blipFill>
          </p:spPr>
        </p:sp>
      </p:grpSp>
      <p:sp>
        <p:nvSpPr>
          <p:cNvPr name="TextBox 10" id="10"/>
          <p:cNvSpPr txBox="true"/>
          <p:nvPr/>
        </p:nvSpPr>
        <p:spPr>
          <a:xfrm rot="0">
            <a:off x="1449930" y="1278450"/>
            <a:ext cx="7352524" cy="1002666"/>
          </a:xfrm>
          <a:prstGeom prst="rect">
            <a:avLst/>
          </a:prstGeom>
        </p:spPr>
        <p:txBody>
          <a:bodyPr anchor="t" rtlCol="false" tIns="0" lIns="0" bIns="0" rIns="0">
            <a:spAutoFit/>
          </a:bodyPr>
          <a:lstStyle/>
          <a:p>
            <a:pPr algn="ctr">
              <a:lnSpc>
                <a:spcPts val="4059"/>
              </a:lnSpc>
              <a:spcBef>
                <a:spcPct val="0"/>
              </a:spcBef>
            </a:pPr>
            <a:r>
              <a:rPr lang="en-US" b="true" sz="2899">
                <a:solidFill>
                  <a:srgbClr val="B63357"/>
                </a:solidFill>
                <a:latin typeface="Montserrat Bold"/>
                <a:ea typeface="Montserrat Bold"/>
                <a:cs typeface="Montserrat Bold"/>
                <a:sym typeface="Montserrat Bold"/>
              </a:rPr>
              <a:t>Combination with Other Natural Materials</a:t>
            </a:r>
          </a:p>
        </p:txBody>
      </p:sp>
      <p:sp>
        <p:nvSpPr>
          <p:cNvPr name="Freeform 11" id="11"/>
          <p:cNvSpPr/>
          <p:nvPr/>
        </p:nvSpPr>
        <p:spPr>
          <a:xfrm flipH="false" flipV="false" rot="0">
            <a:off x="3304269" y="2188788"/>
            <a:ext cx="4130423" cy="3809036"/>
          </a:xfrm>
          <a:custGeom>
            <a:avLst/>
            <a:gdLst/>
            <a:ahLst/>
            <a:cxnLst/>
            <a:rect r="r" b="b" t="t" l="l"/>
            <a:pathLst>
              <a:path h="3809036" w="4130423">
                <a:moveTo>
                  <a:pt x="0" y="0"/>
                </a:moveTo>
                <a:lnTo>
                  <a:pt x="4130423" y="0"/>
                </a:lnTo>
                <a:lnTo>
                  <a:pt x="4130423" y="3809035"/>
                </a:lnTo>
                <a:lnTo>
                  <a:pt x="0" y="3809035"/>
                </a:lnTo>
                <a:lnTo>
                  <a:pt x="0" y="0"/>
                </a:lnTo>
                <a:close/>
              </a:path>
            </a:pathLst>
          </a:custGeom>
          <a:blipFill>
            <a:blip r:embed="rId7"/>
            <a:stretch>
              <a:fillRect l="0" t="0" r="0" b="0"/>
            </a:stretch>
          </a:blipFill>
        </p:spPr>
      </p:sp>
      <p:sp>
        <p:nvSpPr>
          <p:cNvPr name="TextBox 12" id="12"/>
          <p:cNvSpPr txBox="true"/>
          <p:nvPr/>
        </p:nvSpPr>
        <p:spPr>
          <a:xfrm rot="0">
            <a:off x="3733287" y="224155"/>
            <a:ext cx="11573330" cy="846641"/>
          </a:xfrm>
          <a:prstGeom prst="rect">
            <a:avLst/>
          </a:prstGeom>
        </p:spPr>
        <p:txBody>
          <a:bodyPr anchor="t" rtlCol="false" tIns="0" lIns="0" bIns="0" rIns="0">
            <a:spAutoFit/>
          </a:bodyPr>
          <a:lstStyle/>
          <a:p>
            <a:pPr algn="ctr">
              <a:lnSpc>
                <a:spcPts val="6506"/>
              </a:lnSpc>
            </a:pPr>
            <a:r>
              <a:rPr lang="en-US" sz="5914" b="true">
                <a:solidFill>
                  <a:srgbClr val="B63357"/>
                </a:solidFill>
                <a:latin typeface="Montserrat Bold"/>
                <a:ea typeface="Montserrat Bold"/>
                <a:cs typeface="Montserrat Bold"/>
                <a:sym typeface="Montserrat Bold"/>
              </a:rPr>
              <a:t>Products Uniqueness</a:t>
            </a:r>
          </a:p>
        </p:txBody>
      </p:sp>
      <p:sp>
        <p:nvSpPr>
          <p:cNvPr name="TextBox 13" id="13"/>
          <p:cNvSpPr txBox="true"/>
          <p:nvPr/>
        </p:nvSpPr>
        <p:spPr>
          <a:xfrm rot="0">
            <a:off x="9829232" y="1549006"/>
            <a:ext cx="3584041" cy="563881"/>
          </a:xfrm>
          <a:prstGeom prst="rect">
            <a:avLst/>
          </a:prstGeom>
        </p:spPr>
        <p:txBody>
          <a:bodyPr anchor="t" rtlCol="false" tIns="0" lIns="0" bIns="0" rIns="0">
            <a:spAutoFit/>
          </a:bodyPr>
          <a:lstStyle/>
          <a:p>
            <a:pPr algn="l">
              <a:lnSpc>
                <a:spcPts val="4619"/>
              </a:lnSpc>
              <a:spcBef>
                <a:spcPct val="0"/>
              </a:spcBef>
            </a:pPr>
            <a:r>
              <a:rPr lang="en-US" b="true" sz="3299">
                <a:solidFill>
                  <a:srgbClr val="B63357"/>
                </a:solidFill>
                <a:latin typeface="Montserrat Bold"/>
                <a:ea typeface="Montserrat Bold"/>
                <a:cs typeface="Montserrat Bold"/>
                <a:sym typeface="Montserrat Bold"/>
              </a:rPr>
              <a:t>Custom Orders</a:t>
            </a:r>
          </a:p>
        </p:txBody>
      </p:sp>
      <p:sp>
        <p:nvSpPr>
          <p:cNvPr name="Freeform 14" id="14"/>
          <p:cNvSpPr/>
          <p:nvPr/>
        </p:nvSpPr>
        <p:spPr>
          <a:xfrm flipH="false" flipV="false" rot="0">
            <a:off x="15527570" y="7484533"/>
            <a:ext cx="2760430" cy="2802467"/>
          </a:xfrm>
          <a:custGeom>
            <a:avLst/>
            <a:gdLst/>
            <a:ahLst/>
            <a:cxnLst/>
            <a:rect r="r" b="b" t="t" l="l"/>
            <a:pathLst>
              <a:path h="2802467" w="2760430">
                <a:moveTo>
                  <a:pt x="0" y="0"/>
                </a:moveTo>
                <a:lnTo>
                  <a:pt x="2760430" y="0"/>
                </a:lnTo>
                <a:lnTo>
                  <a:pt x="2760430" y="2802467"/>
                </a:lnTo>
                <a:lnTo>
                  <a:pt x="0" y="2802467"/>
                </a:lnTo>
                <a:lnTo>
                  <a:pt x="0" y="0"/>
                </a:lnTo>
                <a:close/>
              </a:path>
            </a:pathLst>
          </a:custGeom>
          <a:blipFill>
            <a:blip r:embed="rId8"/>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DAC1A0"/>
        </a:solidFill>
      </p:bgPr>
    </p:bg>
    <p:spTree>
      <p:nvGrpSpPr>
        <p:cNvPr id="1" name=""/>
        <p:cNvGrpSpPr/>
        <p:nvPr/>
      </p:nvGrpSpPr>
      <p:grpSpPr>
        <a:xfrm>
          <a:off x="0" y="0"/>
          <a:ext cx="0" cy="0"/>
          <a:chOff x="0" y="0"/>
          <a:chExt cx="0" cy="0"/>
        </a:xfrm>
      </p:grpSpPr>
      <p:sp>
        <p:nvSpPr>
          <p:cNvPr name="Freeform 2" id="2"/>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2"/>
            <a:stretch>
              <a:fillRect l="0" t="0" r="0" b="0"/>
            </a:stretch>
          </a:blipFill>
        </p:spPr>
      </p:sp>
      <p:grpSp>
        <p:nvGrpSpPr>
          <p:cNvPr name="Group 3" id="3"/>
          <p:cNvGrpSpPr/>
          <p:nvPr/>
        </p:nvGrpSpPr>
        <p:grpSpPr>
          <a:xfrm rot="0">
            <a:off x="1250692" y="8952983"/>
            <a:ext cx="18865207" cy="1759946"/>
            <a:chOff x="0" y="0"/>
            <a:chExt cx="25153609" cy="2346594"/>
          </a:xfrm>
        </p:grpSpPr>
        <p:sp>
          <p:nvSpPr>
            <p:cNvPr name="TextBox 4" id="4"/>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3"/>
              <a:stretch>
                <a:fillRect l="0" t="0" r="0" b="0"/>
              </a:stretch>
            </a:blipFill>
          </p:spPr>
        </p:sp>
        <p:sp>
          <p:nvSpPr>
            <p:cNvPr name="Freeform 6" id="6"/>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4"/>
              <a:stretch>
                <a:fillRect l="0" t="0" r="0" b="0"/>
              </a:stretch>
            </a:blipFill>
          </p:spPr>
        </p:sp>
        <p:sp>
          <p:nvSpPr>
            <p:cNvPr name="Freeform 7" id="7"/>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5"/>
              <a:stretch>
                <a:fillRect l="0" t="0" r="0" b="0"/>
              </a:stretch>
            </a:blipFill>
          </p:spPr>
        </p:sp>
        <p:sp>
          <p:nvSpPr>
            <p:cNvPr name="TextBox 8" id="8"/>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0" id="10"/>
          <p:cNvSpPr/>
          <p:nvPr/>
        </p:nvSpPr>
        <p:spPr>
          <a:xfrm flipH="false" flipV="false" rot="0">
            <a:off x="3013191" y="1085130"/>
            <a:ext cx="4910215" cy="2764761"/>
          </a:xfrm>
          <a:custGeom>
            <a:avLst/>
            <a:gdLst/>
            <a:ahLst/>
            <a:cxnLst/>
            <a:rect r="r" b="b" t="t" l="l"/>
            <a:pathLst>
              <a:path h="2764761" w="4910215">
                <a:moveTo>
                  <a:pt x="0" y="0"/>
                </a:moveTo>
                <a:lnTo>
                  <a:pt x="4910215" y="0"/>
                </a:lnTo>
                <a:lnTo>
                  <a:pt x="4910215" y="2764761"/>
                </a:lnTo>
                <a:lnTo>
                  <a:pt x="0" y="2764761"/>
                </a:lnTo>
                <a:lnTo>
                  <a:pt x="0" y="0"/>
                </a:lnTo>
                <a:close/>
              </a:path>
            </a:pathLst>
          </a:custGeom>
          <a:blipFill>
            <a:blip r:embed="rId6"/>
            <a:stretch>
              <a:fillRect l="0" t="0" r="0" b="0"/>
            </a:stretch>
          </a:blipFill>
        </p:spPr>
      </p:sp>
      <p:sp>
        <p:nvSpPr>
          <p:cNvPr name="Freeform 11" id="11"/>
          <p:cNvSpPr/>
          <p:nvPr/>
        </p:nvSpPr>
        <p:spPr>
          <a:xfrm flipH="false" flipV="false" rot="0">
            <a:off x="-181310" y="5130277"/>
            <a:ext cx="4698972" cy="2645818"/>
          </a:xfrm>
          <a:custGeom>
            <a:avLst/>
            <a:gdLst/>
            <a:ahLst/>
            <a:cxnLst/>
            <a:rect r="r" b="b" t="t" l="l"/>
            <a:pathLst>
              <a:path h="2645818" w="4698972">
                <a:moveTo>
                  <a:pt x="0" y="0"/>
                </a:moveTo>
                <a:lnTo>
                  <a:pt x="4698972" y="0"/>
                </a:lnTo>
                <a:lnTo>
                  <a:pt x="4698972" y="2645818"/>
                </a:lnTo>
                <a:lnTo>
                  <a:pt x="0" y="2645818"/>
                </a:lnTo>
                <a:lnTo>
                  <a:pt x="0" y="0"/>
                </a:lnTo>
                <a:close/>
              </a:path>
            </a:pathLst>
          </a:custGeom>
          <a:blipFill>
            <a:blip r:embed="rId7"/>
            <a:stretch>
              <a:fillRect l="0" t="0" r="0" b="0"/>
            </a:stretch>
          </a:blipFill>
        </p:spPr>
      </p:sp>
      <p:sp>
        <p:nvSpPr>
          <p:cNvPr name="Freeform 12" id="12"/>
          <p:cNvSpPr/>
          <p:nvPr/>
        </p:nvSpPr>
        <p:spPr>
          <a:xfrm flipH="false" flipV="false" rot="0">
            <a:off x="3008186" y="6185404"/>
            <a:ext cx="4915220" cy="2767579"/>
          </a:xfrm>
          <a:custGeom>
            <a:avLst/>
            <a:gdLst/>
            <a:ahLst/>
            <a:cxnLst/>
            <a:rect r="r" b="b" t="t" l="l"/>
            <a:pathLst>
              <a:path h="2767579" w="4915220">
                <a:moveTo>
                  <a:pt x="0" y="0"/>
                </a:moveTo>
                <a:lnTo>
                  <a:pt x="4915220" y="0"/>
                </a:lnTo>
                <a:lnTo>
                  <a:pt x="4915220" y="2767579"/>
                </a:lnTo>
                <a:lnTo>
                  <a:pt x="0" y="2767579"/>
                </a:lnTo>
                <a:lnTo>
                  <a:pt x="0" y="0"/>
                </a:lnTo>
                <a:close/>
              </a:path>
            </a:pathLst>
          </a:custGeom>
          <a:blipFill>
            <a:blip r:embed="rId8"/>
            <a:stretch>
              <a:fillRect l="0" t="0" r="0" b="0"/>
            </a:stretch>
          </a:blipFill>
        </p:spPr>
      </p:sp>
      <p:sp>
        <p:nvSpPr>
          <p:cNvPr name="Freeform 13" id="13"/>
          <p:cNvSpPr/>
          <p:nvPr/>
        </p:nvSpPr>
        <p:spPr>
          <a:xfrm flipH="false" flipV="false" rot="0">
            <a:off x="-262069" y="2529135"/>
            <a:ext cx="4860489" cy="2736762"/>
          </a:xfrm>
          <a:custGeom>
            <a:avLst/>
            <a:gdLst/>
            <a:ahLst/>
            <a:cxnLst/>
            <a:rect r="r" b="b" t="t" l="l"/>
            <a:pathLst>
              <a:path h="2736762" w="4860489">
                <a:moveTo>
                  <a:pt x="0" y="0"/>
                </a:moveTo>
                <a:lnTo>
                  <a:pt x="4860489" y="0"/>
                </a:lnTo>
                <a:lnTo>
                  <a:pt x="4860489" y="2736762"/>
                </a:lnTo>
                <a:lnTo>
                  <a:pt x="0" y="2736762"/>
                </a:lnTo>
                <a:lnTo>
                  <a:pt x="0" y="0"/>
                </a:lnTo>
                <a:close/>
              </a:path>
            </a:pathLst>
          </a:custGeom>
          <a:blipFill>
            <a:blip r:embed="rId9"/>
            <a:stretch>
              <a:fillRect l="0" t="0" r="0" b="0"/>
            </a:stretch>
          </a:blipFill>
        </p:spPr>
      </p:sp>
      <p:sp>
        <p:nvSpPr>
          <p:cNvPr name="Freeform 14" id="14"/>
          <p:cNvSpPr/>
          <p:nvPr/>
        </p:nvSpPr>
        <p:spPr>
          <a:xfrm flipH="false" flipV="false" rot="0">
            <a:off x="3502917" y="3897516"/>
            <a:ext cx="4882006" cy="2555670"/>
          </a:xfrm>
          <a:custGeom>
            <a:avLst/>
            <a:gdLst/>
            <a:ahLst/>
            <a:cxnLst/>
            <a:rect r="r" b="b" t="t" l="l"/>
            <a:pathLst>
              <a:path h="2555670" w="4882006">
                <a:moveTo>
                  <a:pt x="0" y="0"/>
                </a:moveTo>
                <a:lnTo>
                  <a:pt x="4882006" y="0"/>
                </a:lnTo>
                <a:lnTo>
                  <a:pt x="4882006" y="2555670"/>
                </a:lnTo>
                <a:lnTo>
                  <a:pt x="0" y="2555670"/>
                </a:lnTo>
                <a:lnTo>
                  <a:pt x="0" y="0"/>
                </a:lnTo>
                <a:close/>
              </a:path>
            </a:pathLst>
          </a:custGeom>
          <a:blipFill>
            <a:blip r:embed="rId10"/>
            <a:stretch>
              <a:fillRect l="-6109" t="0" r="-6109" b="0"/>
            </a:stretch>
          </a:blipFill>
        </p:spPr>
      </p:sp>
      <p:sp>
        <p:nvSpPr>
          <p:cNvPr name="Freeform 15" id="15"/>
          <p:cNvSpPr/>
          <p:nvPr/>
        </p:nvSpPr>
        <p:spPr>
          <a:xfrm flipH="false" flipV="false" rot="0">
            <a:off x="-404656" y="7569194"/>
            <a:ext cx="5145664" cy="2400371"/>
          </a:xfrm>
          <a:custGeom>
            <a:avLst/>
            <a:gdLst/>
            <a:ahLst/>
            <a:cxnLst/>
            <a:rect r="r" b="b" t="t" l="l"/>
            <a:pathLst>
              <a:path h="2400371" w="5145664">
                <a:moveTo>
                  <a:pt x="0" y="0"/>
                </a:moveTo>
                <a:lnTo>
                  <a:pt x="5145664" y="0"/>
                </a:lnTo>
                <a:lnTo>
                  <a:pt x="5145664" y="2400371"/>
                </a:lnTo>
                <a:lnTo>
                  <a:pt x="0" y="2400371"/>
                </a:lnTo>
                <a:lnTo>
                  <a:pt x="0" y="0"/>
                </a:lnTo>
                <a:close/>
              </a:path>
            </a:pathLst>
          </a:custGeom>
          <a:blipFill>
            <a:blip r:embed="rId11"/>
            <a:stretch>
              <a:fillRect l="0" t="0" r="0" b="0"/>
            </a:stretch>
          </a:blipFill>
        </p:spPr>
      </p:sp>
      <p:sp>
        <p:nvSpPr>
          <p:cNvPr name="TextBox 16" id="16"/>
          <p:cNvSpPr txBox="true"/>
          <p:nvPr/>
        </p:nvSpPr>
        <p:spPr>
          <a:xfrm rot="0">
            <a:off x="7228738" y="3468778"/>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 Color combination</a:t>
            </a:r>
          </a:p>
          <a:p>
            <a:pPr algn="ctr">
              <a:lnSpc>
                <a:spcPts val="3359"/>
              </a:lnSpc>
            </a:pPr>
            <a:r>
              <a:rPr lang="en-US" b="true" sz="2400" spc="141">
                <a:solidFill>
                  <a:srgbClr val="744C2C"/>
                </a:solidFill>
                <a:latin typeface="Arimo Bold"/>
                <a:ea typeface="Arimo Bold"/>
                <a:cs typeface="Arimo Bold"/>
                <a:sym typeface="Arimo Bold"/>
              </a:rPr>
              <a:t>(Red, Green, Blue, Pink, Brown color combination)</a:t>
            </a:r>
          </a:p>
          <a:p>
            <a:pPr algn="ctr">
              <a:lnSpc>
                <a:spcPts val="3359"/>
              </a:lnSpc>
            </a:pPr>
            <a:r>
              <a:rPr lang="en-US" b="true" sz="2400" spc="141">
                <a:solidFill>
                  <a:srgbClr val="744C2C"/>
                </a:solidFill>
                <a:latin typeface="Arimo Bold"/>
                <a:ea typeface="Arimo Bold"/>
                <a:cs typeface="Arimo Bold"/>
                <a:sym typeface="Arimo Bold"/>
              </a:rPr>
              <a:t>Size : Pj 15 cm, Lb 5 cm, Tg 7 Cm</a:t>
            </a:r>
          </a:p>
          <a:p>
            <a:pPr algn="ctr">
              <a:lnSpc>
                <a:spcPts val="3359"/>
              </a:lnSpc>
            </a:pPr>
            <a:r>
              <a:rPr lang="en-US" b="true" sz="2400" spc="141">
                <a:solidFill>
                  <a:srgbClr val="744C2C"/>
                </a:solidFill>
                <a:latin typeface="Arimo Bold"/>
                <a:ea typeface="Arimo Bold"/>
                <a:cs typeface="Arimo Bold"/>
                <a:sym typeface="Arimo Bold"/>
              </a:rPr>
              <a:t>Accessories : Zippers (15 cm), Straps (26 cm)</a:t>
            </a:r>
          </a:p>
          <a:p>
            <a:pPr algn="ctr">
              <a:lnSpc>
                <a:spcPts val="3359"/>
              </a:lnSpc>
            </a:pPr>
            <a:r>
              <a:rPr lang="en-US" b="true" sz="2400" spc="141">
                <a:solidFill>
                  <a:srgbClr val="744C2C"/>
                </a:solidFill>
                <a:latin typeface="Arimo Bold"/>
                <a:ea typeface="Arimo Bold"/>
                <a:cs typeface="Arimo Bold"/>
                <a:sym typeface="Arimo Bold"/>
              </a:rPr>
              <a:t>Weight : 25 gr</a:t>
            </a:r>
          </a:p>
          <a:p>
            <a:pPr algn="ctr">
              <a:lnSpc>
                <a:spcPts val="3359"/>
              </a:lnSpc>
            </a:pPr>
            <a:r>
              <a:rPr lang="en-US" b="true" sz="2400" spc="141">
                <a:solidFill>
                  <a:srgbClr val="744C2C"/>
                </a:solidFill>
                <a:latin typeface="Arimo Bold"/>
                <a:ea typeface="Arimo Bold"/>
                <a:cs typeface="Arimo Bold"/>
                <a:sym typeface="Arimo Bold"/>
              </a:rPr>
              <a:t>Motif : Flowers &amp; Fruit</a:t>
            </a:r>
          </a:p>
          <a:p>
            <a:pPr algn="ctr">
              <a:lnSpc>
                <a:spcPts val="3359"/>
              </a:lnSpc>
            </a:pPr>
            <a:r>
              <a:rPr lang="en-US" b="true" sz="2400" spc="141">
                <a:solidFill>
                  <a:srgbClr val="744C2C"/>
                </a:solidFill>
                <a:latin typeface="Arimo Bold"/>
                <a:ea typeface="Arimo Bold"/>
                <a:cs typeface="Arimo Bold"/>
                <a:sym typeface="Arimo Bold"/>
              </a:rPr>
              <a:t>Production Capacity : 300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7" id="17"/>
          <p:cNvSpPr txBox="true"/>
          <p:nvPr/>
        </p:nvSpPr>
        <p:spPr>
          <a:xfrm rot="0">
            <a:off x="5468299" y="75478"/>
            <a:ext cx="8965171"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Dompet Coin Decoupage</a:t>
            </a:r>
          </a:p>
        </p:txBody>
      </p:sp>
      <p:sp>
        <p:nvSpPr>
          <p:cNvPr name="TextBox 18" id="18"/>
          <p:cNvSpPr txBox="true"/>
          <p:nvPr/>
        </p:nvSpPr>
        <p:spPr>
          <a:xfrm rot="0">
            <a:off x="7228738" y="1227620"/>
            <a:ext cx="1032942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Decoupage coin wallets are the perfect choice for souvenirs, ideal for storing coins as well as cards. With its small, simple, and lightweight size, this wallet is very practical and easy to carry anywhere.</a:t>
            </a:r>
          </a:p>
        </p:txBody>
      </p:sp>
      <p:sp>
        <p:nvSpPr>
          <p:cNvPr name="TextBox 19" id="19"/>
          <p:cNvSpPr txBox="true"/>
          <p:nvPr/>
        </p:nvSpPr>
        <p:spPr>
          <a:xfrm rot="0">
            <a:off x="7697550" y="7741693"/>
            <a:ext cx="9561750" cy="12439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20" id="20"/>
          <p:cNvSpPr txBox="true"/>
          <p:nvPr/>
        </p:nvSpPr>
        <p:spPr>
          <a:xfrm rot="0">
            <a:off x="16097776" y="23550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DAC1A0"/>
        </a:solidFill>
      </p:bgPr>
    </p:bg>
    <p:spTree>
      <p:nvGrpSpPr>
        <p:cNvPr id="1" name=""/>
        <p:cNvGrpSpPr/>
        <p:nvPr/>
      </p:nvGrpSpPr>
      <p:grpSpPr>
        <a:xfrm>
          <a:off x="0" y="0"/>
          <a:ext cx="0" cy="0"/>
          <a:chOff x="0" y="0"/>
          <a:chExt cx="0" cy="0"/>
        </a:xfrm>
      </p:grpSpPr>
      <p:sp>
        <p:nvSpPr>
          <p:cNvPr name="Freeform 2" id="2"/>
          <p:cNvSpPr/>
          <p:nvPr/>
        </p:nvSpPr>
        <p:spPr>
          <a:xfrm flipH="false" flipV="false" rot="0">
            <a:off x="0" y="1695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2"/>
            <a:stretch>
              <a:fillRect l="0" t="0" r="0" b="0"/>
            </a:stretch>
          </a:blipFill>
        </p:spPr>
      </p:sp>
      <p:grpSp>
        <p:nvGrpSpPr>
          <p:cNvPr name="Group 3" id="3"/>
          <p:cNvGrpSpPr/>
          <p:nvPr/>
        </p:nvGrpSpPr>
        <p:grpSpPr>
          <a:xfrm rot="0">
            <a:off x="1250692" y="8721451"/>
            <a:ext cx="18865207" cy="1759946"/>
            <a:chOff x="0" y="0"/>
            <a:chExt cx="25153609" cy="2346594"/>
          </a:xfrm>
        </p:grpSpPr>
        <p:sp>
          <p:nvSpPr>
            <p:cNvPr name="TextBox 4" id="4"/>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3"/>
              <a:stretch>
                <a:fillRect l="0" t="0" r="0" b="0"/>
              </a:stretch>
            </a:blipFill>
          </p:spPr>
        </p:sp>
        <p:sp>
          <p:nvSpPr>
            <p:cNvPr name="Freeform 6" id="6"/>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4"/>
              <a:stretch>
                <a:fillRect l="0" t="0" r="0" b="0"/>
              </a:stretch>
            </a:blipFill>
          </p:spPr>
        </p:sp>
        <p:sp>
          <p:nvSpPr>
            <p:cNvPr name="Freeform 7" id="7"/>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5"/>
              <a:stretch>
                <a:fillRect l="0" t="0" r="0" b="0"/>
              </a:stretch>
            </a:blipFill>
          </p:spPr>
        </p:sp>
        <p:sp>
          <p:nvSpPr>
            <p:cNvPr name="TextBox 8" id="8"/>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0" id="10"/>
          <p:cNvSpPr/>
          <p:nvPr/>
        </p:nvSpPr>
        <p:spPr>
          <a:xfrm flipH="false" flipV="false" rot="0">
            <a:off x="-516603" y="1444821"/>
            <a:ext cx="9363392" cy="7276631"/>
          </a:xfrm>
          <a:custGeom>
            <a:avLst/>
            <a:gdLst/>
            <a:ahLst/>
            <a:cxnLst/>
            <a:rect r="r" b="b" t="t" l="l"/>
            <a:pathLst>
              <a:path h="7276631" w="9363392">
                <a:moveTo>
                  <a:pt x="0" y="0"/>
                </a:moveTo>
                <a:lnTo>
                  <a:pt x="9363393" y="0"/>
                </a:lnTo>
                <a:lnTo>
                  <a:pt x="9363393" y="7276630"/>
                </a:lnTo>
                <a:lnTo>
                  <a:pt x="0" y="7276630"/>
                </a:lnTo>
                <a:lnTo>
                  <a:pt x="0" y="0"/>
                </a:lnTo>
                <a:close/>
              </a:path>
            </a:pathLst>
          </a:custGeom>
          <a:blipFill>
            <a:blip r:embed="rId6"/>
            <a:stretch>
              <a:fillRect l="0" t="0" r="-3558" b="0"/>
            </a:stretch>
          </a:blipFill>
        </p:spPr>
      </p:sp>
      <p:sp>
        <p:nvSpPr>
          <p:cNvPr name="TextBox 11" id="11"/>
          <p:cNvSpPr txBox="true"/>
          <p:nvPr/>
        </p:nvSpPr>
        <p:spPr>
          <a:xfrm rot="0">
            <a:off x="7705424" y="3164370"/>
            <a:ext cx="10329423" cy="43751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Material: Full Pandan Leaf Woven</a:t>
            </a:r>
          </a:p>
          <a:p>
            <a:pPr algn="ctr">
              <a:lnSpc>
                <a:spcPts val="3499"/>
              </a:lnSpc>
            </a:pPr>
            <a:r>
              <a:rPr lang="en-US" b="true" sz="2499" spc="147">
                <a:solidFill>
                  <a:srgbClr val="744C2C"/>
                </a:solidFill>
                <a:latin typeface="Arimo Bold"/>
                <a:ea typeface="Arimo Bold"/>
                <a:cs typeface="Arimo Bold"/>
                <a:sym typeface="Arimo Bold"/>
              </a:rPr>
              <a:t>Color : Bone White </a:t>
            </a:r>
          </a:p>
          <a:p>
            <a:pPr algn="ctr">
              <a:lnSpc>
                <a:spcPts val="3499"/>
              </a:lnSpc>
            </a:pPr>
            <a:r>
              <a:rPr lang="en-US" b="true" sz="2499" spc="147">
                <a:solidFill>
                  <a:srgbClr val="744C2C"/>
                </a:solidFill>
                <a:latin typeface="Arimo Bold"/>
                <a:ea typeface="Arimo Bold"/>
                <a:cs typeface="Arimo Bold"/>
                <a:sym typeface="Arimo Bold"/>
              </a:rPr>
              <a:t>Size Tissue Box: Lid - Pj 24 cm, Lb 13 cm, Tg 3 cm, </a:t>
            </a:r>
          </a:p>
          <a:p>
            <a:pPr algn="ctr">
              <a:lnSpc>
                <a:spcPts val="3499"/>
              </a:lnSpc>
            </a:pPr>
            <a:r>
              <a:rPr lang="en-US" b="true" sz="2499" spc="147">
                <a:solidFill>
                  <a:srgbClr val="744C2C"/>
                </a:solidFill>
                <a:latin typeface="Arimo Bold"/>
                <a:ea typeface="Arimo Bold"/>
                <a:cs typeface="Arimo Bold"/>
                <a:sym typeface="Arimo Bold"/>
              </a:rPr>
              <a:t>Bottom - Pj 23 cm, Lb 12 cm, Tg 7 cm</a:t>
            </a:r>
          </a:p>
          <a:p>
            <a:pPr algn="ctr">
              <a:lnSpc>
                <a:spcPts val="3499"/>
              </a:lnSpc>
            </a:pPr>
            <a:r>
              <a:rPr lang="en-US" b="true" sz="2499" spc="147">
                <a:solidFill>
                  <a:srgbClr val="744C2C"/>
                </a:solidFill>
                <a:latin typeface="Arimo Bold"/>
                <a:ea typeface="Arimo Bold"/>
                <a:cs typeface="Arimo Bold"/>
                <a:sym typeface="Arimo Bold"/>
              </a:rPr>
              <a:t>Aqua Place Size: Lid - Pj 30.5 cm, Lb 30.5 cm, Tg 10 cm, </a:t>
            </a:r>
          </a:p>
          <a:p>
            <a:pPr algn="ctr">
              <a:lnSpc>
                <a:spcPts val="3499"/>
              </a:lnSpc>
            </a:pPr>
            <a:r>
              <a:rPr lang="en-US" b="true" sz="2499" spc="147">
                <a:solidFill>
                  <a:srgbClr val="744C2C"/>
                </a:solidFill>
                <a:latin typeface="Arimo Bold"/>
                <a:ea typeface="Arimo Bold"/>
                <a:cs typeface="Arimo Bold"/>
                <a:sym typeface="Arimo Bold"/>
              </a:rPr>
              <a:t>Weight : 500 gr</a:t>
            </a:r>
          </a:p>
          <a:p>
            <a:pPr algn="ctr">
              <a:lnSpc>
                <a:spcPts val="3499"/>
              </a:lnSpc>
            </a:pPr>
            <a:r>
              <a:rPr lang="en-US" b="true" sz="2499" spc="147">
                <a:solidFill>
                  <a:srgbClr val="744C2C"/>
                </a:solidFill>
                <a:latin typeface="Arimo Bold"/>
                <a:ea typeface="Arimo Bold"/>
                <a:cs typeface="Arimo Bold"/>
                <a:sym typeface="Arimo Bold"/>
              </a:rPr>
              <a:t>Accessories : Wooden Handle</a:t>
            </a:r>
          </a:p>
          <a:p>
            <a:pPr algn="ctr">
              <a:lnSpc>
                <a:spcPts val="3499"/>
              </a:lnSpc>
            </a:pPr>
            <a:r>
              <a:rPr lang="en-US" b="true" sz="2499" spc="147">
                <a:solidFill>
                  <a:srgbClr val="744C2C"/>
                </a:solidFill>
                <a:latin typeface="Arimo Bold"/>
                <a:ea typeface="Arimo Bold"/>
                <a:cs typeface="Arimo Bold"/>
                <a:sym typeface="Arimo Bold"/>
              </a:rPr>
              <a:t>Motif : Leaves &amp; Butterflies</a:t>
            </a:r>
          </a:p>
          <a:p>
            <a:pPr algn="ctr">
              <a:lnSpc>
                <a:spcPts val="3499"/>
              </a:lnSpc>
            </a:pPr>
            <a:r>
              <a:rPr lang="en-US" b="true" sz="2499" spc="147">
                <a:solidFill>
                  <a:srgbClr val="744C2C"/>
                </a:solidFill>
                <a:latin typeface="Arimo Bold"/>
                <a:ea typeface="Arimo Bold"/>
                <a:cs typeface="Arimo Bold"/>
                <a:sym typeface="Arimo Bold"/>
              </a:rPr>
              <a:t>Production Capacity : 100 units/month (plus decoupage)</a:t>
            </a:r>
          </a:p>
          <a:p>
            <a:pPr algn="ctr">
              <a:lnSpc>
                <a:spcPts val="3499"/>
              </a:lnSpc>
            </a:pPr>
            <a:r>
              <a:rPr lang="en-US" b="true" sz="2499" spc="147">
                <a:solidFill>
                  <a:srgbClr val="744C2C"/>
                </a:solidFill>
                <a:latin typeface="Arimo Bold"/>
                <a:ea typeface="Arimo Bold"/>
                <a:cs typeface="Arimo Bold"/>
                <a:sym typeface="Arimo Bold"/>
              </a:rPr>
              <a:t>Production Process Time : 1 month</a:t>
            </a:r>
          </a:p>
        </p:txBody>
      </p:sp>
      <p:sp>
        <p:nvSpPr>
          <p:cNvPr name="TextBox 12" id="12"/>
          <p:cNvSpPr txBox="true"/>
          <p:nvPr/>
        </p:nvSpPr>
        <p:spPr>
          <a:xfrm rot="0">
            <a:off x="5039393" y="173674"/>
            <a:ext cx="8209213"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Tissue Box Decoupage</a:t>
            </a:r>
          </a:p>
        </p:txBody>
      </p:sp>
      <p:sp>
        <p:nvSpPr>
          <p:cNvPr name="TextBox 13" id="13"/>
          <p:cNvSpPr txBox="true"/>
          <p:nvPr/>
        </p:nvSpPr>
        <p:spPr>
          <a:xfrm rot="0">
            <a:off x="7228738" y="1227620"/>
            <a:ext cx="1032942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Decoupage tissue boxes are perfect for placing anywhere, whether at home, office, school, or any other place, providing an elegant and practical touch of art in every room.</a:t>
            </a:r>
          </a:p>
        </p:txBody>
      </p:sp>
      <p:sp>
        <p:nvSpPr>
          <p:cNvPr name="TextBox 14" id="14"/>
          <p:cNvSpPr txBox="true"/>
          <p:nvPr/>
        </p:nvSpPr>
        <p:spPr>
          <a:xfrm rot="0">
            <a:off x="7228738" y="774208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322427" y="154624"/>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DAC1A0"/>
        </a:solidFill>
      </p:bgPr>
    </p:bg>
    <p:spTree>
      <p:nvGrpSpPr>
        <p:cNvPr id="1" name=""/>
        <p:cNvGrpSpPr/>
        <p:nvPr/>
      </p:nvGrpSpPr>
      <p:grpSpPr>
        <a:xfrm>
          <a:off x="0" y="0"/>
          <a:ext cx="0" cy="0"/>
          <a:chOff x="0" y="0"/>
          <a:chExt cx="0" cy="0"/>
        </a:xfrm>
      </p:grpSpPr>
      <p:sp>
        <p:nvSpPr>
          <p:cNvPr name="Freeform 2" id="2"/>
          <p:cNvSpPr/>
          <p:nvPr/>
        </p:nvSpPr>
        <p:spPr>
          <a:xfrm flipH="false" flipV="false" rot="0">
            <a:off x="230905"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2"/>
            <a:stretch>
              <a:fillRect l="0" t="0" r="0" b="0"/>
            </a:stretch>
          </a:blipFill>
        </p:spPr>
      </p:sp>
      <p:grpSp>
        <p:nvGrpSpPr>
          <p:cNvPr name="Group 3" id="3"/>
          <p:cNvGrpSpPr/>
          <p:nvPr/>
        </p:nvGrpSpPr>
        <p:grpSpPr>
          <a:xfrm rot="0">
            <a:off x="1338069" y="8861117"/>
            <a:ext cx="18865207" cy="1759946"/>
            <a:chOff x="0" y="0"/>
            <a:chExt cx="25153609" cy="2346594"/>
          </a:xfrm>
        </p:grpSpPr>
        <p:sp>
          <p:nvSpPr>
            <p:cNvPr name="TextBox 4" id="4"/>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3"/>
              <a:stretch>
                <a:fillRect l="0" t="0" r="0" b="0"/>
              </a:stretch>
            </a:blipFill>
          </p:spPr>
        </p:sp>
        <p:sp>
          <p:nvSpPr>
            <p:cNvPr name="Freeform 6" id="6"/>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4"/>
              <a:stretch>
                <a:fillRect l="0" t="0" r="0" b="0"/>
              </a:stretch>
            </a:blipFill>
          </p:spPr>
        </p:sp>
        <p:sp>
          <p:nvSpPr>
            <p:cNvPr name="Freeform 7" id="7"/>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5"/>
              <a:stretch>
                <a:fillRect l="0" t="0" r="0" b="0"/>
              </a:stretch>
            </a:blipFill>
          </p:spPr>
        </p:sp>
        <p:sp>
          <p:nvSpPr>
            <p:cNvPr name="TextBox 8" id="8"/>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0" id="10"/>
          <p:cNvSpPr/>
          <p:nvPr/>
        </p:nvSpPr>
        <p:spPr>
          <a:xfrm flipH="false" flipV="false" rot="0">
            <a:off x="1028700" y="1762461"/>
            <a:ext cx="7836005" cy="5880399"/>
          </a:xfrm>
          <a:custGeom>
            <a:avLst/>
            <a:gdLst/>
            <a:ahLst/>
            <a:cxnLst/>
            <a:rect r="r" b="b" t="t" l="l"/>
            <a:pathLst>
              <a:path h="5880399" w="7836005">
                <a:moveTo>
                  <a:pt x="0" y="0"/>
                </a:moveTo>
                <a:lnTo>
                  <a:pt x="7836005" y="0"/>
                </a:lnTo>
                <a:lnTo>
                  <a:pt x="7836005" y="5880399"/>
                </a:lnTo>
                <a:lnTo>
                  <a:pt x="0" y="5880399"/>
                </a:lnTo>
                <a:lnTo>
                  <a:pt x="0" y="0"/>
                </a:lnTo>
                <a:close/>
              </a:path>
            </a:pathLst>
          </a:custGeom>
          <a:blipFill>
            <a:blip r:embed="rId6"/>
            <a:stretch>
              <a:fillRect l="0" t="0" r="0" b="0"/>
            </a:stretch>
          </a:blipFill>
        </p:spPr>
      </p:sp>
      <p:sp>
        <p:nvSpPr>
          <p:cNvPr name="TextBox 11" id="11"/>
          <p:cNvSpPr txBox="true"/>
          <p:nvPr/>
        </p:nvSpPr>
        <p:spPr>
          <a:xfrm rot="0">
            <a:off x="7549463" y="3259620"/>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Combination of Bone White and Red</a:t>
            </a:r>
          </a:p>
          <a:p>
            <a:pPr algn="ctr">
              <a:lnSpc>
                <a:spcPts val="3359"/>
              </a:lnSpc>
            </a:pPr>
            <a:r>
              <a:rPr lang="en-US" b="true" sz="2400" spc="141">
                <a:solidFill>
                  <a:srgbClr val="744C2C"/>
                </a:solidFill>
                <a:latin typeface="Arimo Bold"/>
                <a:ea typeface="Arimo Bold"/>
                <a:cs typeface="Arimo Bold"/>
                <a:sym typeface="Arimo Bold"/>
              </a:rPr>
              <a:t>(And many other color options)</a:t>
            </a:r>
          </a:p>
          <a:p>
            <a:pPr algn="ctr">
              <a:lnSpc>
                <a:spcPts val="3359"/>
              </a:lnSpc>
            </a:pPr>
            <a:r>
              <a:rPr lang="en-US" b="true" sz="2400" spc="141">
                <a:solidFill>
                  <a:srgbClr val="744C2C"/>
                </a:solidFill>
                <a:latin typeface="Arimo Bold"/>
                <a:ea typeface="Arimo Bold"/>
                <a:cs typeface="Arimo Bold"/>
                <a:sym typeface="Arimo Bold"/>
              </a:rPr>
              <a:t>Size : Lid - Pj 24 cm, Lb 13 cm, Tg 3 cm, </a:t>
            </a:r>
          </a:p>
          <a:p>
            <a:pPr algn="ctr">
              <a:lnSpc>
                <a:spcPts val="3359"/>
              </a:lnSpc>
            </a:pPr>
            <a:r>
              <a:rPr lang="en-US" b="true" sz="2400" spc="141">
                <a:solidFill>
                  <a:srgbClr val="744C2C"/>
                </a:solidFill>
                <a:latin typeface="Arimo Bold"/>
                <a:ea typeface="Arimo Bold"/>
                <a:cs typeface="Arimo Bold"/>
                <a:sym typeface="Arimo Bold"/>
              </a:rPr>
              <a:t>Bottom - Pj 23 cm, Lb 12 cm, Tg 7 cm</a:t>
            </a:r>
          </a:p>
          <a:p>
            <a:pPr algn="ctr">
              <a:lnSpc>
                <a:spcPts val="3359"/>
              </a:lnSpc>
            </a:pPr>
            <a:r>
              <a:rPr lang="en-US" b="true" sz="2400" spc="141">
                <a:solidFill>
                  <a:srgbClr val="744C2C"/>
                </a:solidFill>
                <a:latin typeface="Arimo Bold"/>
                <a:ea typeface="Arimo Bold"/>
                <a:cs typeface="Arimo Bold"/>
                <a:sym typeface="Arimo Bold"/>
              </a:rPr>
              <a:t>Weight : 250 gr</a:t>
            </a:r>
          </a:p>
          <a:p>
            <a:pPr algn="ctr">
              <a:lnSpc>
                <a:spcPts val="3359"/>
              </a:lnSpc>
            </a:pPr>
            <a:r>
              <a:rPr lang="en-US" b="true" sz="2400" spc="141">
                <a:solidFill>
                  <a:srgbClr val="744C2C"/>
                </a:solidFill>
                <a:latin typeface="Arimo Bold"/>
                <a:ea typeface="Arimo Bold"/>
                <a:cs typeface="Arimo Bold"/>
                <a:sym typeface="Arimo Bold"/>
              </a:rPr>
              <a:t>Motif : Fruit</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2" id="12"/>
          <p:cNvSpPr txBox="true"/>
          <p:nvPr/>
        </p:nvSpPr>
        <p:spPr>
          <a:xfrm rot="0">
            <a:off x="5510128" y="115585"/>
            <a:ext cx="8209213"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Tissue Box Decoupage</a:t>
            </a:r>
          </a:p>
        </p:txBody>
      </p:sp>
      <p:sp>
        <p:nvSpPr>
          <p:cNvPr name="TextBox 13" id="13"/>
          <p:cNvSpPr txBox="true"/>
          <p:nvPr/>
        </p:nvSpPr>
        <p:spPr>
          <a:xfrm rot="0">
            <a:off x="7228738" y="1227620"/>
            <a:ext cx="1032942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Decoupage tissue boxes are perfect for placing anywhere, whether at home, office, school, or any other place, providing an elegant and practical touch of art in every room.</a:t>
            </a:r>
          </a:p>
        </p:txBody>
      </p:sp>
      <p:sp>
        <p:nvSpPr>
          <p:cNvPr name="TextBox 14" id="14"/>
          <p:cNvSpPr txBox="true"/>
          <p:nvPr/>
        </p:nvSpPr>
        <p:spPr>
          <a:xfrm rot="0">
            <a:off x="7305683" y="75952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322427"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DAC1A0"/>
        </a:solidFill>
      </p:bgPr>
    </p:bg>
    <p:spTree>
      <p:nvGrpSpPr>
        <p:cNvPr id="1" name=""/>
        <p:cNvGrpSpPr/>
        <p:nvPr/>
      </p:nvGrpSpPr>
      <p:grpSpPr>
        <a:xfrm>
          <a:off x="0" y="0"/>
          <a:ext cx="0" cy="0"/>
          <a:chOff x="0" y="0"/>
          <a:chExt cx="0" cy="0"/>
        </a:xfrm>
      </p:grpSpPr>
      <p:sp>
        <p:nvSpPr>
          <p:cNvPr name="Freeform 2" id="2"/>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2"/>
            <a:stretch>
              <a:fillRect l="0" t="0" r="0" b="0"/>
            </a:stretch>
          </a:blipFill>
        </p:spPr>
      </p:sp>
      <p:grpSp>
        <p:nvGrpSpPr>
          <p:cNvPr name="Group 3" id="3"/>
          <p:cNvGrpSpPr/>
          <p:nvPr/>
        </p:nvGrpSpPr>
        <p:grpSpPr>
          <a:xfrm rot="0">
            <a:off x="1338069" y="8829933"/>
            <a:ext cx="18865207" cy="1759946"/>
            <a:chOff x="0" y="0"/>
            <a:chExt cx="25153609" cy="2346594"/>
          </a:xfrm>
        </p:grpSpPr>
        <p:sp>
          <p:nvSpPr>
            <p:cNvPr name="TextBox 4" id="4"/>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3"/>
              <a:stretch>
                <a:fillRect l="0" t="0" r="0" b="0"/>
              </a:stretch>
            </a:blipFill>
          </p:spPr>
        </p:sp>
        <p:sp>
          <p:nvSpPr>
            <p:cNvPr name="Freeform 6" id="6"/>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4"/>
              <a:stretch>
                <a:fillRect l="0" t="0" r="0" b="0"/>
              </a:stretch>
            </a:blipFill>
          </p:spPr>
        </p:sp>
        <p:sp>
          <p:nvSpPr>
            <p:cNvPr name="Freeform 7" id="7"/>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5"/>
              <a:stretch>
                <a:fillRect l="0" t="0" r="0" b="0"/>
              </a:stretch>
            </a:blipFill>
          </p:spPr>
        </p:sp>
        <p:sp>
          <p:nvSpPr>
            <p:cNvPr name="TextBox 8" id="8"/>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0" id="10"/>
          <p:cNvSpPr/>
          <p:nvPr/>
        </p:nvSpPr>
        <p:spPr>
          <a:xfrm flipH="false" flipV="false" rot="0">
            <a:off x="496615" y="1471213"/>
            <a:ext cx="4359046" cy="3271173"/>
          </a:xfrm>
          <a:custGeom>
            <a:avLst/>
            <a:gdLst/>
            <a:ahLst/>
            <a:cxnLst/>
            <a:rect r="r" b="b" t="t" l="l"/>
            <a:pathLst>
              <a:path h="3271173" w="4359046">
                <a:moveTo>
                  <a:pt x="0" y="0"/>
                </a:moveTo>
                <a:lnTo>
                  <a:pt x="4359046" y="0"/>
                </a:lnTo>
                <a:lnTo>
                  <a:pt x="4359046" y="3271173"/>
                </a:lnTo>
                <a:lnTo>
                  <a:pt x="0" y="3271173"/>
                </a:lnTo>
                <a:lnTo>
                  <a:pt x="0" y="0"/>
                </a:lnTo>
                <a:close/>
              </a:path>
            </a:pathLst>
          </a:custGeom>
          <a:blipFill>
            <a:blip r:embed="rId6"/>
            <a:stretch>
              <a:fillRect l="0" t="0" r="0" b="0"/>
            </a:stretch>
          </a:blipFill>
        </p:spPr>
      </p:sp>
      <p:sp>
        <p:nvSpPr>
          <p:cNvPr name="TextBox 11" id="11"/>
          <p:cNvSpPr txBox="true"/>
          <p:nvPr/>
        </p:nvSpPr>
        <p:spPr>
          <a:xfrm rot="0">
            <a:off x="4855661" y="115585"/>
            <a:ext cx="8209213"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Tissue Box Decoupage</a:t>
            </a:r>
          </a:p>
        </p:txBody>
      </p:sp>
      <p:sp>
        <p:nvSpPr>
          <p:cNvPr name="TextBox 12" id="12"/>
          <p:cNvSpPr txBox="true"/>
          <p:nvPr/>
        </p:nvSpPr>
        <p:spPr>
          <a:xfrm rot="0">
            <a:off x="350541" y="8393688"/>
            <a:ext cx="17586917"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3" id="13"/>
          <p:cNvSpPr/>
          <p:nvPr/>
        </p:nvSpPr>
        <p:spPr>
          <a:xfrm flipH="false" flipV="false" rot="0">
            <a:off x="6151042" y="5042763"/>
            <a:ext cx="4185602" cy="3141015"/>
          </a:xfrm>
          <a:custGeom>
            <a:avLst/>
            <a:gdLst/>
            <a:ahLst/>
            <a:cxnLst/>
            <a:rect r="r" b="b" t="t" l="l"/>
            <a:pathLst>
              <a:path h="3141015" w="4185602">
                <a:moveTo>
                  <a:pt x="0" y="0"/>
                </a:moveTo>
                <a:lnTo>
                  <a:pt x="4185602" y="0"/>
                </a:lnTo>
                <a:lnTo>
                  <a:pt x="4185602" y="3141015"/>
                </a:lnTo>
                <a:lnTo>
                  <a:pt x="0" y="3141015"/>
                </a:lnTo>
                <a:lnTo>
                  <a:pt x="0" y="0"/>
                </a:lnTo>
                <a:close/>
              </a:path>
            </a:pathLst>
          </a:custGeom>
          <a:blipFill>
            <a:blip r:embed="rId7"/>
            <a:stretch>
              <a:fillRect l="0" t="0" r="0" b="0"/>
            </a:stretch>
          </a:blipFill>
        </p:spPr>
      </p:sp>
      <p:sp>
        <p:nvSpPr>
          <p:cNvPr name="Freeform 14" id="14"/>
          <p:cNvSpPr/>
          <p:nvPr/>
        </p:nvSpPr>
        <p:spPr>
          <a:xfrm flipH="false" flipV="false" rot="0">
            <a:off x="545575" y="4756218"/>
            <a:ext cx="4567440" cy="3427559"/>
          </a:xfrm>
          <a:custGeom>
            <a:avLst/>
            <a:gdLst/>
            <a:ahLst/>
            <a:cxnLst/>
            <a:rect r="r" b="b" t="t" l="l"/>
            <a:pathLst>
              <a:path h="3427559" w="4567440">
                <a:moveTo>
                  <a:pt x="0" y="0"/>
                </a:moveTo>
                <a:lnTo>
                  <a:pt x="4567440" y="0"/>
                </a:lnTo>
                <a:lnTo>
                  <a:pt x="4567440" y="3427560"/>
                </a:lnTo>
                <a:lnTo>
                  <a:pt x="0" y="3427560"/>
                </a:lnTo>
                <a:lnTo>
                  <a:pt x="0" y="0"/>
                </a:lnTo>
                <a:close/>
              </a:path>
            </a:pathLst>
          </a:custGeom>
          <a:blipFill>
            <a:blip r:embed="rId8"/>
            <a:stretch>
              <a:fillRect l="0" t="0" r="0" b="0"/>
            </a:stretch>
          </a:blipFill>
        </p:spPr>
      </p:sp>
      <p:sp>
        <p:nvSpPr>
          <p:cNvPr name="Freeform 15" id="15"/>
          <p:cNvSpPr/>
          <p:nvPr/>
        </p:nvSpPr>
        <p:spPr>
          <a:xfrm flipH="false" flipV="false" rot="0">
            <a:off x="11652006" y="4559963"/>
            <a:ext cx="4750829" cy="4008074"/>
          </a:xfrm>
          <a:custGeom>
            <a:avLst/>
            <a:gdLst/>
            <a:ahLst/>
            <a:cxnLst/>
            <a:rect r="r" b="b" t="t" l="l"/>
            <a:pathLst>
              <a:path h="4008074" w="4750829">
                <a:moveTo>
                  <a:pt x="0" y="0"/>
                </a:moveTo>
                <a:lnTo>
                  <a:pt x="4750829" y="0"/>
                </a:lnTo>
                <a:lnTo>
                  <a:pt x="4750829" y="4008074"/>
                </a:lnTo>
                <a:lnTo>
                  <a:pt x="0" y="4008074"/>
                </a:lnTo>
                <a:lnTo>
                  <a:pt x="0" y="0"/>
                </a:lnTo>
                <a:close/>
              </a:path>
            </a:pathLst>
          </a:custGeom>
          <a:blipFill>
            <a:blip r:embed="rId9"/>
            <a:stretch>
              <a:fillRect l="0" t="0" r="0" b="0"/>
            </a:stretch>
          </a:blipFill>
        </p:spPr>
      </p:sp>
      <p:sp>
        <p:nvSpPr>
          <p:cNvPr name="Freeform 16" id="16"/>
          <p:cNvSpPr/>
          <p:nvPr/>
        </p:nvSpPr>
        <p:spPr>
          <a:xfrm flipH="false" flipV="false" rot="0">
            <a:off x="6016803" y="1471213"/>
            <a:ext cx="4319841" cy="3241752"/>
          </a:xfrm>
          <a:custGeom>
            <a:avLst/>
            <a:gdLst/>
            <a:ahLst/>
            <a:cxnLst/>
            <a:rect r="r" b="b" t="t" l="l"/>
            <a:pathLst>
              <a:path h="3241752" w="4319841">
                <a:moveTo>
                  <a:pt x="0" y="0"/>
                </a:moveTo>
                <a:lnTo>
                  <a:pt x="4319841" y="0"/>
                </a:lnTo>
                <a:lnTo>
                  <a:pt x="4319841" y="3241752"/>
                </a:lnTo>
                <a:lnTo>
                  <a:pt x="0" y="3241752"/>
                </a:lnTo>
                <a:lnTo>
                  <a:pt x="0" y="0"/>
                </a:lnTo>
                <a:close/>
              </a:path>
            </a:pathLst>
          </a:custGeom>
          <a:blipFill>
            <a:blip r:embed="rId10"/>
            <a:stretch>
              <a:fillRect l="0" t="0" r="0" b="0"/>
            </a:stretch>
          </a:blipFill>
        </p:spPr>
      </p:sp>
      <p:sp>
        <p:nvSpPr>
          <p:cNvPr name="Freeform 17" id="17"/>
          <p:cNvSpPr/>
          <p:nvPr/>
        </p:nvSpPr>
        <p:spPr>
          <a:xfrm flipH="false" flipV="false" rot="0">
            <a:off x="11810031" y="1231957"/>
            <a:ext cx="4434780" cy="3328006"/>
          </a:xfrm>
          <a:custGeom>
            <a:avLst/>
            <a:gdLst/>
            <a:ahLst/>
            <a:cxnLst/>
            <a:rect r="r" b="b" t="t" l="l"/>
            <a:pathLst>
              <a:path h="3328006" w="4434780">
                <a:moveTo>
                  <a:pt x="0" y="0"/>
                </a:moveTo>
                <a:lnTo>
                  <a:pt x="4434779" y="0"/>
                </a:lnTo>
                <a:lnTo>
                  <a:pt x="4434779" y="3328006"/>
                </a:lnTo>
                <a:lnTo>
                  <a:pt x="0" y="3328006"/>
                </a:lnTo>
                <a:lnTo>
                  <a:pt x="0" y="0"/>
                </a:lnTo>
                <a:close/>
              </a:path>
            </a:pathLst>
          </a:custGeom>
          <a:blipFill>
            <a:blip r:embed="rId11"/>
            <a:stretch>
              <a:fillRect l="0" t="0" r="0" b="0"/>
            </a:stretch>
          </a:blipFill>
        </p:spPr>
      </p:sp>
      <p:sp>
        <p:nvSpPr>
          <p:cNvPr name="TextBox 18" id="18"/>
          <p:cNvSpPr txBox="true"/>
          <p:nvPr/>
        </p:nvSpPr>
        <p:spPr>
          <a:xfrm rot="0">
            <a:off x="16063713" y="275608"/>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DAC1A0"/>
        </a:solidFill>
      </p:bgPr>
    </p:bg>
    <p:spTree>
      <p:nvGrpSpPr>
        <p:cNvPr id="1" name=""/>
        <p:cNvGrpSpPr/>
        <p:nvPr/>
      </p:nvGrpSpPr>
      <p:grpSpPr>
        <a:xfrm>
          <a:off x="0" y="0"/>
          <a:ext cx="0" cy="0"/>
          <a:chOff x="0" y="0"/>
          <a:chExt cx="0" cy="0"/>
        </a:xfrm>
      </p:grpSpPr>
      <p:sp>
        <p:nvSpPr>
          <p:cNvPr name="Freeform 2" id="2"/>
          <p:cNvSpPr/>
          <p:nvPr/>
        </p:nvSpPr>
        <p:spPr>
          <a:xfrm flipH="false" flipV="false" rot="0">
            <a:off x="87377" y="38363"/>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2"/>
            <a:stretch>
              <a:fillRect l="0" t="0" r="0" b="0"/>
            </a:stretch>
          </a:blipFill>
        </p:spPr>
      </p:sp>
      <p:grpSp>
        <p:nvGrpSpPr>
          <p:cNvPr name="Group 3" id="3"/>
          <p:cNvGrpSpPr/>
          <p:nvPr/>
        </p:nvGrpSpPr>
        <p:grpSpPr>
          <a:xfrm rot="0">
            <a:off x="1338069" y="8829933"/>
            <a:ext cx="18865207" cy="1759946"/>
            <a:chOff x="0" y="0"/>
            <a:chExt cx="25153609" cy="2346594"/>
          </a:xfrm>
        </p:grpSpPr>
        <p:sp>
          <p:nvSpPr>
            <p:cNvPr name="TextBox 4" id="4"/>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3"/>
              <a:stretch>
                <a:fillRect l="0" t="0" r="0" b="0"/>
              </a:stretch>
            </a:blipFill>
          </p:spPr>
        </p:sp>
        <p:sp>
          <p:nvSpPr>
            <p:cNvPr name="Freeform 6" id="6"/>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4"/>
              <a:stretch>
                <a:fillRect l="0" t="0" r="0" b="0"/>
              </a:stretch>
            </a:blipFill>
          </p:spPr>
        </p:sp>
        <p:sp>
          <p:nvSpPr>
            <p:cNvPr name="Freeform 7" id="7"/>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5"/>
              <a:stretch>
                <a:fillRect l="0" t="0" r="0" b="0"/>
              </a:stretch>
            </a:blipFill>
          </p:spPr>
        </p:sp>
        <p:sp>
          <p:nvSpPr>
            <p:cNvPr name="TextBox 8" id="8"/>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10" id="10"/>
          <p:cNvSpPr/>
          <p:nvPr/>
        </p:nvSpPr>
        <p:spPr>
          <a:xfrm flipH="false" flipV="false" rot="0">
            <a:off x="87377" y="2129320"/>
            <a:ext cx="8009969" cy="6010947"/>
          </a:xfrm>
          <a:custGeom>
            <a:avLst/>
            <a:gdLst/>
            <a:ahLst/>
            <a:cxnLst/>
            <a:rect r="r" b="b" t="t" l="l"/>
            <a:pathLst>
              <a:path h="6010947" w="8009969">
                <a:moveTo>
                  <a:pt x="0" y="0"/>
                </a:moveTo>
                <a:lnTo>
                  <a:pt x="8009969" y="0"/>
                </a:lnTo>
                <a:lnTo>
                  <a:pt x="8009969" y="6010947"/>
                </a:lnTo>
                <a:lnTo>
                  <a:pt x="0" y="6010947"/>
                </a:lnTo>
                <a:lnTo>
                  <a:pt x="0" y="0"/>
                </a:lnTo>
                <a:close/>
              </a:path>
            </a:pathLst>
          </a:custGeom>
          <a:blipFill>
            <a:blip r:embed="rId6"/>
            <a:stretch>
              <a:fillRect l="0" t="0" r="0" b="0"/>
            </a:stretch>
          </a:blipFill>
        </p:spPr>
      </p:sp>
      <p:sp>
        <p:nvSpPr>
          <p:cNvPr name="TextBox 11" id="11"/>
          <p:cNvSpPr txBox="true"/>
          <p:nvPr/>
        </p:nvSpPr>
        <p:spPr>
          <a:xfrm rot="0">
            <a:off x="7549463" y="3259620"/>
            <a:ext cx="10329423" cy="37680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a:t>
            </a:r>
          </a:p>
          <a:p>
            <a:pPr algn="ctr">
              <a:lnSpc>
                <a:spcPts val="3359"/>
              </a:lnSpc>
            </a:pPr>
            <a:r>
              <a:rPr lang="en-US" b="true" sz="2400" spc="141">
                <a:solidFill>
                  <a:srgbClr val="744C2C"/>
                </a:solidFill>
                <a:latin typeface="Arimo Bold"/>
                <a:ea typeface="Arimo Bold"/>
                <a:cs typeface="Arimo Bold"/>
                <a:sym typeface="Arimo Bold"/>
              </a:rPr>
              <a:t>(And many other color options)</a:t>
            </a:r>
          </a:p>
          <a:p>
            <a:pPr algn="ctr">
              <a:lnSpc>
                <a:spcPts val="3359"/>
              </a:lnSpc>
            </a:pPr>
            <a:r>
              <a:rPr lang="en-US" b="true" sz="2400" spc="141">
                <a:solidFill>
                  <a:srgbClr val="744C2C"/>
                </a:solidFill>
                <a:latin typeface="Arimo Bold"/>
                <a:ea typeface="Arimo Bold"/>
                <a:cs typeface="Arimo Bold"/>
                <a:sym typeface="Arimo Bold"/>
              </a:rPr>
              <a:t>Size : Lid - Pj 24 cm, Lb 13 cm, Tg 3 cm, </a:t>
            </a:r>
          </a:p>
          <a:p>
            <a:pPr algn="ctr">
              <a:lnSpc>
                <a:spcPts val="3359"/>
              </a:lnSpc>
            </a:pPr>
            <a:r>
              <a:rPr lang="en-US" b="true" sz="2400" spc="141">
                <a:solidFill>
                  <a:srgbClr val="744C2C"/>
                </a:solidFill>
                <a:latin typeface="Arimo Bold"/>
                <a:ea typeface="Arimo Bold"/>
                <a:cs typeface="Arimo Bold"/>
                <a:sym typeface="Arimo Bold"/>
              </a:rPr>
              <a:t>Bottom - Pj 23 cm, Lb 12 cm, Tg 7 cm</a:t>
            </a:r>
          </a:p>
          <a:p>
            <a:pPr algn="ctr">
              <a:lnSpc>
                <a:spcPts val="3359"/>
              </a:lnSpc>
            </a:pPr>
            <a:r>
              <a:rPr lang="en-US" b="true" sz="2400" spc="141">
                <a:solidFill>
                  <a:srgbClr val="744C2C"/>
                </a:solidFill>
                <a:latin typeface="Arimo Bold"/>
                <a:ea typeface="Arimo Bold"/>
                <a:cs typeface="Arimo Bold"/>
                <a:sym typeface="Arimo Bold"/>
              </a:rPr>
              <a:t>Weight : 250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100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2" id="12"/>
          <p:cNvSpPr txBox="true"/>
          <p:nvPr/>
        </p:nvSpPr>
        <p:spPr>
          <a:xfrm rot="0">
            <a:off x="5448492" y="195083"/>
            <a:ext cx="8209213"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Tissue Box Decoupage</a:t>
            </a:r>
          </a:p>
        </p:txBody>
      </p:sp>
      <p:sp>
        <p:nvSpPr>
          <p:cNvPr name="TextBox 13" id="13"/>
          <p:cNvSpPr txBox="true"/>
          <p:nvPr/>
        </p:nvSpPr>
        <p:spPr>
          <a:xfrm rot="0">
            <a:off x="7228738" y="1227620"/>
            <a:ext cx="10329423" cy="17462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Decoupage tissue boxes are perfect for placing anywhere, whether at home, office, school, or any other place, providing an elegant and practical touch of art in every room.</a:t>
            </a:r>
          </a:p>
        </p:txBody>
      </p:sp>
      <p:sp>
        <p:nvSpPr>
          <p:cNvPr name="TextBox 14" id="14"/>
          <p:cNvSpPr txBox="true"/>
          <p:nvPr/>
        </p:nvSpPr>
        <p:spPr>
          <a:xfrm rot="0">
            <a:off x="7549463" y="732298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005140" y="9224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225941" y="314767"/>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sp>
        <p:nvSpPr>
          <p:cNvPr name="Freeform 4" id="4"/>
          <p:cNvSpPr/>
          <p:nvPr/>
        </p:nvSpPr>
        <p:spPr>
          <a:xfrm flipH="false" flipV="false" rot="0">
            <a:off x="225941" y="6480221"/>
            <a:ext cx="3424992" cy="3424992"/>
          </a:xfrm>
          <a:custGeom>
            <a:avLst/>
            <a:gdLst/>
            <a:ahLst/>
            <a:cxnLst/>
            <a:rect r="r" b="b" t="t" l="l"/>
            <a:pathLst>
              <a:path h="3424992" w="3424992">
                <a:moveTo>
                  <a:pt x="0" y="0"/>
                </a:moveTo>
                <a:lnTo>
                  <a:pt x="3424991" y="0"/>
                </a:lnTo>
                <a:lnTo>
                  <a:pt x="3424991" y="3424992"/>
                </a:lnTo>
                <a:lnTo>
                  <a:pt x="0" y="3424992"/>
                </a:lnTo>
                <a:lnTo>
                  <a:pt x="0" y="0"/>
                </a:lnTo>
                <a:close/>
              </a:path>
            </a:pathLst>
          </a:custGeom>
          <a:blipFill>
            <a:blip r:embed="rId4"/>
            <a:stretch>
              <a:fillRect l="0" t="0" r="0" b="0"/>
            </a:stretch>
          </a:blipFill>
        </p:spPr>
      </p:sp>
      <p:sp>
        <p:nvSpPr>
          <p:cNvPr name="TextBox 5" id="5"/>
          <p:cNvSpPr txBox="true"/>
          <p:nvPr/>
        </p:nvSpPr>
        <p:spPr>
          <a:xfrm rot="0">
            <a:off x="225941" y="3923242"/>
            <a:ext cx="18062059" cy="630553"/>
          </a:xfrm>
          <a:prstGeom prst="rect">
            <a:avLst/>
          </a:prstGeom>
        </p:spPr>
        <p:txBody>
          <a:bodyPr anchor="t" rtlCol="false" tIns="0" lIns="0" bIns="0" rIns="0">
            <a:spAutoFit/>
          </a:bodyPr>
          <a:lstStyle/>
          <a:p>
            <a:pPr algn="ctr">
              <a:lnSpc>
                <a:spcPts val="4620"/>
              </a:lnSpc>
            </a:pPr>
            <a:r>
              <a:rPr lang="en-US" sz="3300">
                <a:solidFill>
                  <a:srgbClr val="B53155"/>
                </a:solidFill>
                <a:latin typeface="Aerospace bold"/>
                <a:ea typeface="Aerospace bold"/>
                <a:cs typeface="Aerospace bold"/>
                <a:sym typeface="Aerospace bold"/>
              </a:rPr>
              <a:t>"Handcrafted items infused with artistic flair evoke the soul of creativity."</a:t>
            </a:r>
          </a:p>
        </p:txBody>
      </p:sp>
      <p:sp>
        <p:nvSpPr>
          <p:cNvPr name="TextBox 6" id="6"/>
          <p:cNvSpPr txBox="true"/>
          <p:nvPr/>
        </p:nvSpPr>
        <p:spPr>
          <a:xfrm rot="0">
            <a:off x="225941" y="704850"/>
            <a:ext cx="17862171" cy="2923850"/>
          </a:xfrm>
          <a:prstGeom prst="rect">
            <a:avLst/>
          </a:prstGeom>
        </p:spPr>
        <p:txBody>
          <a:bodyPr anchor="t" rtlCol="false" tIns="0" lIns="0" bIns="0" rIns="0">
            <a:spAutoFit/>
          </a:bodyPr>
          <a:lstStyle/>
          <a:p>
            <a:pPr algn="ctr">
              <a:lnSpc>
                <a:spcPts val="23976"/>
              </a:lnSpc>
            </a:pPr>
            <a:r>
              <a:rPr lang="en-US" sz="17126">
                <a:solidFill>
                  <a:srgbClr val="B43053"/>
                </a:solidFill>
                <a:latin typeface="Nickainley"/>
                <a:ea typeface="Nickainley"/>
                <a:cs typeface="Nickainley"/>
                <a:sym typeface="Nickainley"/>
              </a:rPr>
              <a:t>Thank You</a:t>
            </a:r>
          </a:p>
        </p:txBody>
      </p:sp>
      <p:sp>
        <p:nvSpPr>
          <p:cNvPr name="Freeform 7" id="7"/>
          <p:cNvSpPr/>
          <p:nvPr/>
        </p:nvSpPr>
        <p:spPr>
          <a:xfrm flipH="false" flipV="false" rot="0">
            <a:off x="4790795" y="4960496"/>
            <a:ext cx="764016" cy="764016"/>
          </a:xfrm>
          <a:custGeom>
            <a:avLst/>
            <a:gdLst/>
            <a:ahLst/>
            <a:cxnLst/>
            <a:rect r="r" b="b" t="t" l="l"/>
            <a:pathLst>
              <a:path h="764016" w="764016">
                <a:moveTo>
                  <a:pt x="0" y="0"/>
                </a:moveTo>
                <a:lnTo>
                  <a:pt x="764017" y="0"/>
                </a:lnTo>
                <a:lnTo>
                  <a:pt x="764017" y="764016"/>
                </a:lnTo>
                <a:lnTo>
                  <a:pt x="0" y="764016"/>
                </a:lnTo>
                <a:lnTo>
                  <a:pt x="0" y="0"/>
                </a:lnTo>
                <a:close/>
              </a:path>
            </a:pathLst>
          </a:custGeom>
          <a:blipFill>
            <a:blip r:embed="rId5"/>
            <a:stretch>
              <a:fillRect l="0" t="0" r="0" b="0"/>
            </a:stretch>
          </a:blipFill>
        </p:spPr>
      </p:sp>
      <p:sp>
        <p:nvSpPr>
          <p:cNvPr name="Freeform 8" id="8"/>
          <p:cNvSpPr/>
          <p:nvPr/>
        </p:nvSpPr>
        <p:spPr>
          <a:xfrm flipH="false" flipV="false" rot="0">
            <a:off x="4220246" y="5386415"/>
            <a:ext cx="1905114" cy="1905114"/>
          </a:xfrm>
          <a:custGeom>
            <a:avLst/>
            <a:gdLst/>
            <a:ahLst/>
            <a:cxnLst/>
            <a:rect r="r" b="b" t="t" l="l"/>
            <a:pathLst>
              <a:path h="1905114" w="1905114">
                <a:moveTo>
                  <a:pt x="0" y="0"/>
                </a:moveTo>
                <a:lnTo>
                  <a:pt x="1905115" y="0"/>
                </a:lnTo>
                <a:lnTo>
                  <a:pt x="1905115" y="1905115"/>
                </a:lnTo>
                <a:lnTo>
                  <a:pt x="0" y="1905115"/>
                </a:lnTo>
                <a:lnTo>
                  <a:pt x="0" y="0"/>
                </a:lnTo>
                <a:close/>
              </a:path>
            </a:pathLst>
          </a:custGeom>
          <a:blipFill>
            <a:blip r:embed="rId6"/>
            <a:stretch>
              <a:fillRect l="0" t="0" r="0" b="0"/>
            </a:stretch>
          </a:blipFill>
        </p:spPr>
      </p:sp>
      <p:sp>
        <p:nvSpPr>
          <p:cNvPr name="Freeform 9" id="9"/>
          <p:cNvSpPr/>
          <p:nvPr/>
        </p:nvSpPr>
        <p:spPr>
          <a:xfrm flipH="false" flipV="false" rot="0">
            <a:off x="4746122" y="7352998"/>
            <a:ext cx="808690" cy="974395"/>
          </a:xfrm>
          <a:custGeom>
            <a:avLst/>
            <a:gdLst/>
            <a:ahLst/>
            <a:cxnLst/>
            <a:rect r="r" b="b" t="t" l="l"/>
            <a:pathLst>
              <a:path h="974395" w="808690">
                <a:moveTo>
                  <a:pt x="0" y="0"/>
                </a:moveTo>
                <a:lnTo>
                  <a:pt x="808690" y="0"/>
                </a:lnTo>
                <a:lnTo>
                  <a:pt x="808690" y="974395"/>
                </a:lnTo>
                <a:lnTo>
                  <a:pt x="0" y="974395"/>
                </a:lnTo>
                <a:lnTo>
                  <a:pt x="0" y="0"/>
                </a:lnTo>
                <a:close/>
              </a:path>
            </a:pathLst>
          </a:custGeom>
          <a:blipFill>
            <a:blip r:embed="rId7"/>
            <a:stretch>
              <a:fillRect l="0" t="0" r="-20490" b="0"/>
            </a:stretch>
          </a:blipFill>
        </p:spPr>
      </p:sp>
      <p:sp>
        <p:nvSpPr>
          <p:cNvPr name="TextBox 10" id="10"/>
          <p:cNvSpPr txBox="true"/>
          <p:nvPr/>
        </p:nvSpPr>
        <p:spPr>
          <a:xfrm rot="0">
            <a:off x="5928316" y="4909408"/>
            <a:ext cx="11502418" cy="704268"/>
          </a:xfrm>
          <a:prstGeom prst="rect">
            <a:avLst/>
          </a:prstGeom>
        </p:spPr>
        <p:txBody>
          <a:bodyPr anchor="t" rtlCol="false" tIns="0" lIns="0" bIns="0" rIns="0">
            <a:spAutoFit/>
          </a:bodyPr>
          <a:lstStyle/>
          <a:p>
            <a:pPr algn="l">
              <a:lnSpc>
                <a:spcPts val="5701"/>
              </a:lnSpc>
            </a:pPr>
            <a:r>
              <a:rPr lang="en-US" sz="3476" spc="212" b="true">
                <a:solidFill>
                  <a:srgbClr val="B43053"/>
                </a:solidFill>
                <a:latin typeface="Lovelace Bold"/>
                <a:ea typeface="Lovelace Bold"/>
                <a:cs typeface="Lovelace Bold"/>
                <a:sym typeface="Lovelace Bold"/>
              </a:rPr>
              <a:t>@lycryxdecoupage</a:t>
            </a:r>
          </a:p>
        </p:txBody>
      </p:sp>
      <p:sp>
        <p:nvSpPr>
          <p:cNvPr name="TextBox 11" id="11"/>
          <p:cNvSpPr txBox="true"/>
          <p:nvPr/>
        </p:nvSpPr>
        <p:spPr>
          <a:xfrm rot="0">
            <a:off x="5928316" y="5905876"/>
            <a:ext cx="11502418" cy="704268"/>
          </a:xfrm>
          <a:prstGeom prst="rect">
            <a:avLst/>
          </a:prstGeom>
        </p:spPr>
        <p:txBody>
          <a:bodyPr anchor="t" rtlCol="false" tIns="0" lIns="0" bIns="0" rIns="0">
            <a:spAutoFit/>
          </a:bodyPr>
          <a:lstStyle/>
          <a:p>
            <a:pPr algn="l">
              <a:lnSpc>
                <a:spcPts val="5701"/>
              </a:lnSpc>
            </a:pPr>
            <a:r>
              <a:rPr lang="en-US" sz="3476" spc="212" b="true">
                <a:solidFill>
                  <a:srgbClr val="B43053"/>
                </a:solidFill>
                <a:latin typeface="Lovelace Bold"/>
                <a:ea typeface="Lovelace Bold"/>
                <a:cs typeface="Lovelace Bold"/>
                <a:sym typeface="Lovelace Bold"/>
              </a:rPr>
              <a:t>0856 4010 6027</a:t>
            </a:r>
          </a:p>
        </p:txBody>
      </p:sp>
      <p:sp>
        <p:nvSpPr>
          <p:cNvPr name="TextBox 12" id="12"/>
          <p:cNvSpPr txBox="true"/>
          <p:nvPr/>
        </p:nvSpPr>
        <p:spPr>
          <a:xfrm rot="0">
            <a:off x="5928316" y="7158180"/>
            <a:ext cx="12359684" cy="1230682"/>
          </a:xfrm>
          <a:prstGeom prst="rect">
            <a:avLst/>
          </a:prstGeom>
        </p:spPr>
        <p:txBody>
          <a:bodyPr anchor="t" rtlCol="false" tIns="0" lIns="0" bIns="0" rIns="0">
            <a:spAutoFit/>
          </a:bodyPr>
          <a:lstStyle/>
          <a:p>
            <a:pPr algn="l">
              <a:lnSpc>
                <a:spcPts val="4881"/>
              </a:lnSpc>
            </a:pPr>
            <a:r>
              <a:rPr lang="en-US" sz="2976" spc="181" b="true">
                <a:solidFill>
                  <a:srgbClr val="B43053"/>
                </a:solidFill>
                <a:latin typeface="Lovelace Bold"/>
                <a:ea typeface="Lovelace Bold"/>
                <a:cs typeface="Lovelace Bold"/>
                <a:sym typeface="Lovelace Bold"/>
              </a:rPr>
              <a:t>Perumahan Bina Griya Indah Jl Elok </a:t>
            </a:r>
          </a:p>
          <a:p>
            <a:pPr algn="l">
              <a:lnSpc>
                <a:spcPts val="4881"/>
              </a:lnSpc>
            </a:pPr>
            <a:r>
              <a:rPr lang="en-US" sz="2976" spc="181" b="true">
                <a:solidFill>
                  <a:srgbClr val="B43053"/>
                </a:solidFill>
                <a:latin typeface="Lovelace Bold"/>
                <a:ea typeface="Lovelace Bold"/>
                <a:cs typeface="Lovelace Bold"/>
                <a:sym typeface="Lovelace Bold"/>
              </a:rPr>
              <a:t>Kota Pekalongan, Jawa Tengah, indonesia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5AE9B"/>
        </a:solidFill>
      </p:bgPr>
    </p:bg>
    <p:spTree>
      <p:nvGrpSpPr>
        <p:cNvPr id="1" name=""/>
        <p:cNvGrpSpPr/>
        <p:nvPr/>
      </p:nvGrpSpPr>
      <p:grpSpPr>
        <a:xfrm>
          <a:off x="0" y="0"/>
          <a:ext cx="0" cy="0"/>
          <a:chOff x="0" y="0"/>
          <a:chExt cx="0" cy="0"/>
        </a:xfrm>
      </p:grpSpPr>
      <p:grpSp>
        <p:nvGrpSpPr>
          <p:cNvPr name="Group 2" id="2"/>
          <p:cNvGrpSpPr/>
          <p:nvPr/>
        </p:nvGrpSpPr>
        <p:grpSpPr>
          <a:xfrm rot="0">
            <a:off x="-2279230" y="8595039"/>
            <a:ext cx="7820938" cy="3910469"/>
            <a:chOff x="0" y="0"/>
            <a:chExt cx="812800" cy="406400"/>
          </a:xfrm>
        </p:grpSpPr>
        <p:sp>
          <p:nvSpPr>
            <p:cNvPr name="Freeform 3" id="3"/>
            <p:cNvSpPr/>
            <p:nvPr/>
          </p:nvSpPr>
          <p:spPr>
            <a:xfrm flipH="false" flipV="false" rot="0">
              <a:off x="0" y="0"/>
              <a:ext cx="812800" cy="406400"/>
            </a:xfrm>
            <a:custGeom>
              <a:avLst/>
              <a:gdLst/>
              <a:ahLst/>
              <a:cxnLst/>
              <a:rect r="r" b="b" t="t" l="l"/>
              <a:pathLst>
                <a:path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916E52"/>
            </a:solidFill>
          </p:spPr>
        </p:sp>
        <p:sp>
          <p:nvSpPr>
            <p:cNvPr name="TextBox 4" id="4"/>
            <p:cNvSpPr txBox="true"/>
            <p:nvPr/>
          </p:nvSpPr>
          <p:spPr>
            <a:xfrm>
              <a:off x="0" y="-57150"/>
              <a:ext cx="812800" cy="463550"/>
            </a:xfrm>
            <a:prstGeom prst="rect">
              <a:avLst/>
            </a:prstGeom>
          </p:spPr>
          <p:txBody>
            <a:bodyPr anchor="ctr" rtlCol="false" tIns="50800" lIns="50800" bIns="50800" rIns="50800"/>
            <a:lstStyle/>
            <a:p>
              <a:pPr algn="ctr">
                <a:lnSpc>
                  <a:spcPts val="3502"/>
                </a:lnSpc>
              </a:pPr>
            </a:p>
          </p:txBody>
        </p:sp>
      </p:grpSp>
      <p:sp>
        <p:nvSpPr>
          <p:cNvPr name="AutoShape 5" id="5"/>
          <p:cNvSpPr/>
          <p:nvPr/>
        </p:nvSpPr>
        <p:spPr>
          <a:xfrm>
            <a:off x="1028700" y="9291638"/>
            <a:ext cx="16230600" cy="0"/>
          </a:xfrm>
          <a:prstGeom prst="line">
            <a:avLst/>
          </a:prstGeom>
          <a:ln cap="flat" w="19050">
            <a:solidFill>
              <a:srgbClr val="FFFFFF"/>
            </a:solidFill>
            <a:prstDash val="solid"/>
            <a:headEnd type="none" len="sm" w="sm"/>
            <a:tailEnd type="none" len="sm" w="sm"/>
          </a:ln>
        </p:spPr>
      </p:sp>
      <p:sp>
        <p:nvSpPr>
          <p:cNvPr name="Freeform 6" id="6"/>
          <p:cNvSpPr/>
          <p:nvPr/>
        </p:nvSpPr>
        <p:spPr>
          <a:xfrm flipH="false" flipV="true" rot="5400000">
            <a:off x="14814584" y="-3154754"/>
            <a:ext cx="3748209" cy="4114800"/>
          </a:xfrm>
          <a:custGeom>
            <a:avLst/>
            <a:gdLst/>
            <a:ahLst/>
            <a:cxnLst/>
            <a:rect r="r" b="b" t="t" l="l"/>
            <a:pathLst>
              <a:path h="4114800" w="3748209">
                <a:moveTo>
                  <a:pt x="0" y="4114800"/>
                </a:moveTo>
                <a:lnTo>
                  <a:pt x="3748209" y="4114800"/>
                </a:lnTo>
                <a:lnTo>
                  <a:pt x="3748209"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true" flipV="false" rot="5400000">
            <a:off x="-623413" y="7902915"/>
            <a:ext cx="3748209" cy="4114800"/>
          </a:xfrm>
          <a:custGeom>
            <a:avLst/>
            <a:gdLst/>
            <a:ahLst/>
            <a:cxnLst/>
            <a:rect r="r" b="b" t="t" l="l"/>
            <a:pathLst>
              <a:path h="4114800" w="3748209">
                <a:moveTo>
                  <a:pt x="3748209" y="0"/>
                </a:moveTo>
                <a:lnTo>
                  <a:pt x="0" y="0"/>
                </a:lnTo>
                <a:lnTo>
                  <a:pt x="0" y="4114800"/>
                </a:lnTo>
                <a:lnTo>
                  <a:pt x="3748209" y="4114800"/>
                </a:lnTo>
                <a:lnTo>
                  <a:pt x="374820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821570" y="298157"/>
            <a:ext cx="17419078" cy="8372949"/>
            <a:chOff x="0" y="0"/>
            <a:chExt cx="4530958" cy="2177927"/>
          </a:xfrm>
        </p:grpSpPr>
        <p:sp>
          <p:nvSpPr>
            <p:cNvPr name="Freeform 9" id="9"/>
            <p:cNvSpPr/>
            <p:nvPr/>
          </p:nvSpPr>
          <p:spPr>
            <a:xfrm flipH="false" flipV="false" rot="0">
              <a:off x="0" y="0"/>
              <a:ext cx="4530958" cy="2177927"/>
            </a:xfrm>
            <a:custGeom>
              <a:avLst/>
              <a:gdLst/>
              <a:ahLst/>
              <a:cxnLst/>
              <a:rect r="r" b="b" t="t" l="l"/>
              <a:pathLst>
                <a:path h="2177927" w="4530958">
                  <a:moveTo>
                    <a:pt x="0" y="0"/>
                  </a:moveTo>
                  <a:lnTo>
                    <a:pt x="4530958" y="0"/>
                  </a:lnTo>
                  <a:lnTo>
                    <a:pt x="4530958" y="2177927"/>
                  </a:lnTo>
                  <a:lnTo>
                    <a:pt x="0" y="2177927"/>
                  </a:lnTo>
                  <a:close/>
                </a:path>
              </a:pathLst>
            </a:custGeom>
            <a:solidFill>
              <a:srgbClr val="FFFFFF"/>
            </a:solidFill>
          </p:spPr>
        </p:sp>
        <p:sp>
          <p:nvSpPr>
            <p:cNvPr name="TextBox 10" id="10"/>
            <p:cNvSpPr txBox="true"/>
            <p:nvPr/>
          </p:nvSpPr>
          <p:spPr>
            <a:xfrm>
              <a:off x="0" y="-28575"/>
              <a:ext cx="4530958" cy="2206502"/>
            </a:xfrm>
            <a:prstGeom prst="rect">
              <a:avLst/>
            </a:prstGeom>
          </p:spPr>
          <p:txBody>
            <a:bodyPr anchor="ctr" rtlCol="false" tIns="50800" lIns="50800" bIns="50800" rIns="50800"/>
            <a:lstStyle/>
            <a:p>
              <a:pPr algn="ctr">
                <a:lnSpc>
                  <a:spcPts val="2380"/>
                </a:lnSpc>
                <a:spcBef>
                  <a:spcPct val="0"/>
                </a:spcBef>
              </a:pPr>
            </a:p>
          </p:txBody>
        </p:sp>
      </p:grpSp>
      <p:grpSp>
        <p:nvGrpSpPr>
          <p:cNvPr name="Group 11" id="11"/>
          <p:cNvGrpSpPr/>
          <p:nvPr/>
        </p:nvGrpSpPr>
        <p:grpSpPr>
          <a:xfrm rot="0">
            <a:off x="5274851" y="2776944"/>
            <a:ext cx="8512516" cy="2540144"/>
            <a:chOff x="0" y="0"/>
            <a:chExt cx="17324219" cy="5169566"/>
          </a:xfrm>
        </p:grpSpPr>
        <p:sp>
          <p:nvSpPr>
            <p:cNvPr name="Freeform 12" id="12"/>
            <p:cNvSpPr/>
            <p:nvPr/>
          </p:nvSpPr>
          <p:spPr>
            <a:xfrm flipH="false" flipV="false" rot="0">
              <a:off x="0" y="0"/>
              <a:ext cx="17324219" cy="5169566"/>
            </a:xfrm>
            <a:custGeom>
              <a:avLst/>
              <a:gdLst/>
              <a:ahLst/>
              <a:cxnLst/>
              <a:rect r="r" b="b" t="t" l="l"/>
              <a:pathLst>
                <a:path h="5169566" w="17324219">
                  <a:moveTo>
                    <a:pt x="0" y="0"/>
                  </a:moveTo>
                  <a:lnTo>
                    <a:pt x="17324219" y="0"/>
                  </a:lnTo>
                  <a:lnTo>
                    <a:pt x="17324219" y="5169566"/>
                  </a:lnTo>
                  <a:lnTo>
                    <a:pt x="0" y="5169566"/>
                  </a:lnTo>
                  <a:close/>
                </a:path>
              </a:pathLst>
            </a:custGeom>
            <a:solidFill>
              <a:srgbClr val="916E52"/>
            </a:solidFill>
          </p:spPr>
        </p:sp>
        <p:sp>
          <p:nvSpPr>
            <p:cNvPr name="TextBox 13" id="13"/>
            <p:cNvSpPr txBox="true"/>
            <p:nvPr/>
          </p:nvSpPr>
          <p:spPr>
            <a:xfrm>
              <a:off x="0" y="-28575"/>
              <a:ext cx="17324219" cy="5198141"/>
            </a:xfrm>
            <a:prstGeom prst="rect">
              <a:avLst/>
            </a:prstGeom>
          </p:spPr>
          <p:txBody>
            <a:bodyPr anchor="ctr" rtlCol="false" tIns="50800" lIns="50800" bIns="50800" rIns="50800"/>
            <a:lstStyle/>
            <a:p>
              <a:pPr algn="ctr">
                <a:lnSpc>
                  <a:spcPts val="2380"/>
                </a:lnSpc>
              </a:pPr>
            </a:p>
          </p:txBody>
        </p:sp>
      </p:grpSp>
      <p:sp>
        <p:nvSpPr>
          <p:cNvPr name="Freeform 14" id="14"/>
          <p:cNvSpPr/>
          <p:nvPr/>
        </p:nvSpPr>
        <p:spPr>
          <a:xfrm flipH="false" flipV="false" rot="0">
            <a:off x="3914273" y="5407067"/>
            <a:ext cx="4573070" cy="3255284"/>
          </a:xfrm>
          <a:custGeom>
            <a:avLst/>
            <a:gdLst/>
            <a:ahLst/>
            <a:cxnLst/>
            <a:rect r="r" b="b" t="t" l="l"/>
            <a:pathLst>
              <a:path h="3255284" w="4573070">
                <a:moveTo>
                  <a:pt x="0" y="0"/>
                </a:moveTo>
                <a:lnTo>
                  <a:pt x="4573070" y="0"/>
                </a:lnTo>
                <a:lnTo>
                  <a:pt x="4573070" y="3255284"/>
                </a:lnTo>
                <a:lnTo>
                  <a:pt x="0" y="3255284"/>
                </a:lnTo>
                <a:lnTo>
                  <a:pt x="0" y="0"/>
                </a:lnTo>
                <a:close/>
              </a:path>
            </a:pathLst>
          </a:custGeom>
          <a:blipFill>
            <a:blip r:embed="rId4"/>
            <a:stretch>
              <a:fillRect l="0" t="0" r="0" b="-5421"/>
            </a:stretch>
          </a:blipFill>
        </p:spPr>
      </p:sp>
      <p:sp>
        <p:nvSpPr>
          <p:cNvPr name="Freeform 15" id="15"/>
          <p:cNvSpPr/>
          <p:nvPr/>
        </p:nvSpPr>
        <p:spPr>
          <a:xfrm flipH="false" flipV="false" rot="0">
            <a:off x="15376420" y="5585327"/>
            <a:ext cx="2668955" cy="3269819"/>
          </a:xfrm>
          <a:custGeom>
            <a:avLst/>
            <a:gdLst/>
            <a:ahLst/>
            <a:cxnLst/>
            <a:rect r="r" b="b" t="t" l="l"/>
            <a:pathLst>
              <a:path h="3269819" w="2668955">
                <a:moveTo>
                  <a:pt x="0" y="0"/>
                </a:moveTo>
                <a:lnTo>
                  <a:pt x="2668955" y="0"/>
                </a:lnTo>
                <a:lnTo>
                  <a:pt x="2668955" y="3269818"/>
                </a:lnTo>
                <a:lnTo>
                  <a:pt x="0" y="3269818"/>
                </a:lnTo>
                <a:lnTo>
                  <a:pt x="0" y="0"/>
                </a:lnTo>
                <a:close/>
              </a:path>
            </a:pathLst>
          </a:custGeom>
          <a:blipFill>
            <a:blip r:embed="rId5"/>
            <a:stretch>
              <a:fillRect l="0" t="-4384" r="0" b="-4384"/>
            </a:stretch>
          </a:blipFill>
        </p:spPr>
      </p:sp>
      <p:sp>
        <p:nvSpPr>
          <p:cNvPr name="Freeform 16" id="16"/>
          <p:cNvSpPr/>
          <p:nvPr/>
        </p:nvSpPr>
        <p:spPr>
          <a:xfrm flipH="false" flipV="false" rot="0">
            <a:off x="4965439" y="369437"/>
            <a:ext cx="3521904" cy="2207482"/>
          </a:xfrm>
          <a:custGeom>
            <a:avLst/>
            <a:gdLst/>
            <a:ahLst/>
            <a:cxnLst/>
            <a:rect r="r" b="b" t="t" l="l"/>
            <a:pathLst>
              <a:path h="2207482" w="3521904">
                <a:moveTo>
                  <a:pt x="0" y="0"/>
                </a:moveTo>
                <a:lnTo>
                  <a:pt x="3521904" y="0"/>
                </a:lnTo>
                <a:lnTo>
                  <a:pt x="3521904" y="2207482"/>
                </a:lnTo>
                <a:lnTo>
                  <a:pt x="0" y="2207482"/>
                </a:lnTo>
                <a:lnTo>
                  <a:pt x="0" y="0"/>
                </a:lnTo>
                <a:close/>
              </a:path>
            </a:pathLst>
          </a:custGeom>
          <a:blipFill>
            <a:blip r:embed="rId6"/>
            <a:stretch>
              <a:fillRect l="0" t="-5690" r="0" b="-14036"/>
            </a:stretch>
          </a:blipFill>
        </p:spPr>
      </p:sp>
      <p:sp>
        <p:nvSpPr>
          <p:cNvPr name="Freeform 17" id="17"/>
          <p:cNvSpPr/>
          <p:nvPr/>
        </p:nvSpPr>
        <p:spPr>
          <a:xfrm flipH="false" flipV="false" rot="0">
            <a:off x="8487343" y="293083"/>
            <a:ext cx="3456647" cy="2360036"/>
          </a:xfrm>
          <a:custGeom>
            <a:avLst/>
            <a:gdLst/>
            <a:ahLst/>
            <a:cxnLst/>
            <a:rect r="r" b="b" t="t" l="l"/>
            <a:pathLst>
              <a:path h="2360036" w="3456647">
                <a:moveTo>
                  <a:pt x="0" y="0"/>
                </a:moveTo>
                <a:lnTo>
                  <a:pt x="3456647" y="0"/>
                </a:lnTo>
                <a:lnTo>
                  <a:pt x="3456647" y="2360036"/>
                </a:lnTo>
                <a:lnTo>
                  <a:pt x="0" y="2360036"/>
                </a:lnTo>
                <a:lnTo>
                  <a:pt x="0" y="0"/>
                </a:lnTo>
                <a:close/>
              </a:path>
            </a:pathLst>
          </a:custGeom>
          <a:blipFill>
            <a:blip r:embed="rId7"/>
            <a:stretch>
              <a:fillRect l="0" t="0" r="0" b="-9912"/>
            </a:stretch>
          </a:blipFill>
        </p:spPr>
      </p:sp>
      <p:grpSp>
        <p:nvGrpSpPr>
          <p:cNvPr name="Group 18" id="18"/>
          <p:cNvGrpSpPr/>
          <p:nvPr/>
        </p:nvGrpSpPr>
        <p:grpSpPr>
          <a:xfrm rot="0">
            <a:off x="12229740" y="599413"/>
            <a:ext cx="3672000" cy="2053706"/>
            <a:chOff x="0" y="0"/>
            <a:chExt cx="4896000" cy="2738275"/>
          </a:xfrm>
        </p:grpSpPr>
        <p:pic>
          <p:nvPicPr>
            <p:cNvPr name="Picture 19" id="19"/>
            <p:cNvPicPr>
              <a:picLocks noChangeAspect="true"/>
            </p:cNvPicPr>
            <p:nvPr/>
          </p:nvPicPr>
          <p:blipFill>
            <a:blip r:embed="rId8"/>
            <a:srcRect l="0" t="12735" r="0" b="12735"/>
            <a:stretch>
              <a:fillRect/>
            </a:stretch>
          </p:blipFill>
          <p:spPr>
            <a:xfrm flipH="false" flipV="false">
              <a:off x="0" y="0"/>
              <a:ext cx="4896000" cy="2738275"/>
            </a:xfrm>
            <a:prstGeom prst="rect">
              <a:avLst/>
            </a:prstGeom>
          </p:spPr>
        </p:pic>
      </p:grpSp>
      <p:sp>
        <p:nvSpPr>
          <p:cNvPr name="TextBox 20" id="20"/>
          <p:cNvSpPr txBox="true"/>
          <p:nvPr/>
        </p:nvSpPr>
        <p:spPr>
          <a:xfrm rot="0">
            <a:off x="14631289" y="8567101"/>
            <a:ext cx="7042376" cy="821057"/>
          </a:xfrm>
          <a:prstGeom prst="rect">
            <a:avLst/>
          </a:prstGeom>
        </p:spPr>
        <p:txBody>
          <a:bodyPr anchor="t" rtlCol="false" tIns="0" lIns="0" bIns="0" rIns="0">
            <a:spAutoFit/>
          </a:bodyPr>
          <a:lstStyle/>
          <a:p>
            <a:pPr algn="l">
              <a:lnSpc>
                <a:spcPts val="6719"/>
              </a:lnSpc>
            </a:pPr>
            <a:r>
              <a:rPr lang="en-US" sz="4799" spc="283">
                <a:solidFill>
                  <a:srgbClr val="744C2C"/>
                </a:solidFill>
                <a:latin typeface="Kaushan Script"/>
                <a:ea typeface="Kaushan Script"/>
                <a:cs typeface="Kaushan Script"/>
                <a:sym typeface="Kaushan Script"/>
              </a:rPr>
              <a:t>Our Product</a:t>
            </a:r>
          </a:p>
        </p:txBody>
      </p:sp>
      <p:sp>
        <p:nvSpPr>
          <p:cNvPr name="Freeform 21" id="21"/>
          <p:cNvSpPr/>
          <p:nvPr/>
        </p:nvSpPr>
        <p:spPr>
          <a:xfrm flipH="false" flipV="false" rot="0">
            <a:off x="14915425" y="1260228"/>
            <a:ext cx="3205360" cy="4325099"/>
          </a:xfrm>
          <a:custGeom>
            <a:avLst/>
            <a:gdLst/>
            <a:ahLst/>
            <a:cxnLst/>
            <a:rect r="r" b="b" t="t" l="l"/>
            <a:pathLst>
              <a:path h="4325099" w="3205360">
                <a:moveTo>
                  <a:pt x="0" y="0"/>
                </a:moveTo>
                <a:lnTo>
                  <a:pt x="3205360" y="0"/>
                </a:lnTo>
                <a:lnTo>
                  <a:pt x="3205360" y="4325099"/>
                </a:lnTo>
                <a:lnTo>
                  <a:pt x="0" y="4325099"/>
                </a:lnTo>
                <a:lnTo>
                  <a:pt x="0" y="0"/>
                </a:lnTo>
                <a:close/>
              </a:path>
            </a:pathLst>
          </a:custGeom>
          <a:blipFill>
            <a:blip r:embed="rId9"/>
            <a:stretch>
              <a:fillRect l="0" t="0" r="0" b="0"/>
            </a:stretch>
          </a:blipFill>
        </p:spPr>
      </p:sp>
      <p:sp>
        <p:nvSpPr>
          <p:cNvPr name="Freeform 22" id="22"/>
          <p:cNvSpPr/>
          <p:nvPr/>
        </p:nvSpPr>
        <p:spPr>
          <a:xfrm flipH="false" flipV="false" rot="0">
            <a:off x="7915816" y="5143500"/>
            <a:ext cx="3524725" cy="3646828"/>
          </a:xfrm>
          <a:custGeom>
            <a:avLst/>
            <a:gdLst/>
            <a:ahLst/>
            <a:cxnLst/>
            <a:rect r="r" b="b" t="t" l="l"/>
            <a:pathLst>
              <a:path h="3646828" w="3524725">
                <a:moveTo>
                  <a:pt x="0" y="0"/>
                </a:moveTo>
                <a:lnTo>
                  <a:pt x="3524724" y="0"/>
                </a:lnTo>
                <a:lnTo>
                  <a:pt x="3524724" y="3646828"/>
                </a:lnTo>
                <a:lnTo>
                  <a:pt x="0" y="3646828"/>
                </a:lnTo>
                <a:lnTo>
                  <a:pt x="0" y="0"/>
                </a:lnTo>
                <a:close/>
              </a:path>
            </a:pathLst>
          </a:custGeom>
          <a:blipFill>
            <a:blip r:embed="rId10"/>
            <a:stretch>
              <a:fillRect l="0" t="0" r="0" b="0"/>
            </a:stretch>
          </a:blipFill>
        </p:spPr>
      </p:sp>
      <p:sp>
        <p:nvSpPr>
          <p:cNvPr name="Freeform 23" id="23"/>
          <p:cNvSpPr/>
          <p:nvPr/>
        </p:nvSpPr>
        <p:spPr>
          <a:xfrm flipH="false" flipV="false" rot="0">
            <a:off x="11707087" y="5847057"/>
            <a:ext cx="3402787" cy="2553564"/>
          </a:xfrm>
          <a:custGeom>
            <a:avLst/>
            <a:gdLst/>
            <a:ahLst/>
            <a:cxnLst/>
            <a:rect r="r" b="b" t="t" l="l"/>
            <a:pathLst>
              <a:path h="2553564" w="3402787">
                <a:moveTo>
                  <a:pt x="0" y="0"/>
                </a:moveTo>
                <a:lnTo>
                  <a:pt x="3402787" y="0"/>
                </a:lnTo>
                <a:lnTo>
                  <a:pt x="3402787" y="2553564"/>
                </a:lnTo>
                <a:lnTo>
                  <a:pt x="0" y="2553564"/>
                </a:lnTo>
                <a:lnTo>
                  <a:pt x="0" y="0"/>
                </a:lnTo>
                <a:close/>
              </a:path>
            </a:pathLst>
          </a:custGeom>
          <a:blipFill>
            <a:blip r:embed="rId11"/>
            <a:stretch>
              <a:fillRect l="0" t="0" r="0" b="0"/>
            </a:stretch>
          </a:blipFill>
        </p:spPr>
      </p:sp>
      <p:grpSp>
        <p:nvGrpSpPr>
          <p:cNvPr name="Group 24" id="24"/>
          <p:cNvGrpSpPr/>
          <p:nvPr/>
        </p:nvGrpSpPr>
        <p:grpSpPr>
          <a:xfrm rot="0">
            <a:off x="1309494" y="8790328"/>
            <a:ext cx="18865207" cy="1759946"/>
            <a:chOff x="0" y="0"/>
            <a:chExt cx="25153609" cy="2346594"/>
          </a:xfrm>
        </p:grpSpPr>
        <p:sp>
          <p:nvSpPr>
            <p:cNvPr name="TextBox 25" id="25"/>
            <p:cNvSpPr txBox="true"/>
            <p:nvPr/>
          </p:nvSpPr>
          <p:spPr>
            <a:xfrm rot="0">
              <a:off x="1029116"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26" id="26"/>
            <p:cNvSpPr/>
            <p:nvPr/>
          </p:nvSpPr>
          <p:spPr>
            <a:xfrm flipH="false" flipV="false" rot="0">
              <a:off x="0" y="971592"/>
              <a:ext cx="768958" cy="723725"/>
            </a:xfrm>
            <a:custGeom>
              <a:avLst/>
              <a:gdLst/>
              <a:ahLst/>
              <a:cxnLst/>
              <a:rect r="r" b="b" t="t" l="l"/>
              <a:pathLst>
                <a:path h="723725" w="768958">
                  <a:moveTo>
                    <a:pt x="0" y="0"/>
                  </a:moveTo>
                  <a:lnTo>
                    <a:pt x="768958" y="0"/>
                  </a:lnTo>
                  <a:lnTo>
                    <a:pt x="768958" y="723725"/>
                  </a:lnTo>
                  <a:lnTo>
                    <a:pt x="0" y="723725"/>
                  </a:lnTo>
                  <a:lnTo>
                    <a:pt x="0" y="0"/>
                  </a:lnTo>
                  <a:close/>
                </a:path>
              </a:pathLst>
            </a:custGeom>
            <a:blipFill>
              <a:blip r:embed="rId12"/>
              <a:stretch>
                <a:fillRect l="0" t="0" r="0" b="0"/>
              </a:stretch>
            </a:blipFill>
          </p:spPr>
        </p:sp>
        <p:sp>
          <p:nvSpPr>
            <p:cNvPr name="Freeform 27" id="27"/>
            <p:cNvSpPr/>
            <p:nvPr/>
          </p:nvSpPr>
          <p:spPr>
            <a:xfrm flipH="false" flipV="false" rot="0">
              <a:off x="8441913" y="0"/>
              <a:ext cx="2346594" cy="2346594"/>
            </a:xfrm>
            <a:custGeom>
              <a:avLst/>
              <a:gdLst/>
              <a:ahLst/>
              <a:cxnLst/>
              <a:rect r="r" b="b" t="t" l="l"/>
              <a:pathLst>
                <a:path h="2346594" w="2346594">
                  <a:moveTo>
                    <a:pt x="0" y="0"/>
                  </a:moveTo>
                  <a:lnTo>
                    <a:pt x="2346594" y="0"/>
                  </a:lnTo>
                  <a:lnTo>
                    <a:pt x="2346594" y="2346594"/>
                  </a:lnTo>
                  <a:lnTo>
                    <a:pt x="0" y="2346594"/>
                  </a:lnTo>
                  <a:lnTo>
                    <a:pt x="0" y="0"/>
                  </a:lnTo>
                  <a:close/>
                </a:path>
              </a:pathLst>
            </a:custGeom>
            <a:blipFill>
              <a:blip r:embed="rId13"/>
              <a:stretch>
                <a:fillRect l="0" t="0" r="0" b="0"/>
              </a:stretch>
            </a:blipFill>
          </p:spPr>
        </p:sp>
        <p:sp>
          <p:nvSpPr>
            <p:cNvPr name="Freeform 28" id="28"/>
            <p:cNvSpPr/>
            <p:nvPr/>
          </p:nvSpPr>
          <p:spPr>
            <a:xfrm flipH="false" flipV="false" rot="0">
              <a:off x="16422216" y="702820"/>
              <a:ext cx="940954" cy="940954"/>
            </a:xfrm>
            <a:custGeom>
              <a:avLst/>
              <a:gdLst/>
              <a:ahLst/>
              <a:cxnLst/>
              <a:rect r="r" b="b" t="t" l="l"/>
              <a:pathLst>
                <a:path h="940954" w="940954">
                  <a:moveTo>
                    <a:pt x="0" y="0"/>
                  </a:moveTo>
                  <a:lnTo>
                    <a:pt x="940955" y="0"/>
                  </a:lnTo>
                  <a:lnTo>
                    <a:pt x="940955" y="940954"/>
                  </a:lnTo>
                  <a:lnTo>
                    <a:pt x="0" y="940954"/>
                  </a:lnTo>
                  <a:lnTo>
                    <a:pt x="0" y="0"/>
                  </a:lnTo>
                  <a:close/>
                </a:path>
              </a:pathLst>
            </a:custGeom>
            <a:blipFill>
              <a:blip r:embed="rId14"/>
              <a:stretch>
                <a:fillRect l="0" t="0" r="0" b="0"/>
              </a:stretch>
            </a:blipFill>
          </p:spPr>
        </p:sp>
        <p:sp>
          <p:nvSpPr>
            <p:cNvPr name="TextBox 29" id="29"/>
            <p:cNvSpPr txBox="true"/>
            <p:nvPr/>
          </p:nvSpPr>
          <p:spPr>
            <a:xfrm rot="0">
              <a:off x="10109088" y="1017077"/>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30" id="30"/>
            <p:cNvSpPr txBox="true"/>
            <p:nvPr/>
          </p:nvSpPr>
          <p:spPr>
            <a:xfrm rot="0">
              <a:off x="17629305" y="1030333"/>
              <a:ext cx="7524305" cy="558055"/>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grpSp>
      <p:sp>
        <p:nvSpPr>
          <p:cNvPr name="Freeform 31" id="31"/>
          <p:cNvSpPr/>
          <p:nvPr/>
        </p:nvSpPr>
        <p:spPr>
          <a:xfrm flipH="false" flipV="false" rot="0">
            <a:off x="1309494" y="369437"/>
            <a:ext cx="3679607" cy="3393297"/>
          </a:xfrm>
          <a:custGeom>
            <a:avLst/>
            <a:gdLst/>
            <a:ahLst/>
            <a:cxnLst/>
            <a:rect r="r" b="b" t="t" l="l"/>
            <a:pathLst>
              <a:path h="3393297" w="3679607">
                <a:moveTo>
                  <a:pt x="0" y="0"/>
                </a:moveTo>
                <a:lnTo>
                  <a:pt x="3679607" y="0"/>
                </a:lnTo>
                <a:lnTo>
                  <a:pt x="3679607" y="3393297"/>
                </a:lnTo>
                <a:lnTo>
                  <a:pt x="0" y="3393297"/>
                </a:lnTo>
                <a:lnTo>
                  <a:pt x="0" y="0"/>
                </a:lnTo>
                <a:close/>
              </a:path>
            </a:pathLst>
          </a:custGeom>
          <a:blipFill>
            <a:blip r:embed="rId15"/>
            <a:stretch>
              <a:fillRect l="0" t="0" r="0" b="0"/>
            </a:stretch>
          </a:blipFill>
        </p:spPr>
      </p:sp>
      <p:sp>
        <p:nvSpPr>
          <p:cNvPr name="Freeform 32" id="32"/>
          <p:cNvSpPr/>
          <p:nvPr/>
        </p:nvSpPr>
        <p:spPr>
          <a:xfrm flipH="false" flipV="false" rot="0">
            <a:off x="1028700" y="3422777"/>
            <a:ext cx="3695670" cy="4871014"/>
          </a:xfrm>
          <a:custGeom>
            <a:avLst/>
            <a:gdLst/>
            <a:ahLst/>
            <a:cxnLst/>
            <a:rect r="r" b="b" t="t" l="l"/>
            <a:pathLst>
              <a:path h="4871014" w="3695670">
                <a:moveTo>
                  <a:pt x="0" y="0"/>
                </a:moveTo>
                <a:lnTo>
                  <a:pt x="3695670" y="0"/>
                </a:lnTo>
                <a:lnTo>
                  <a:pt x="3695670" y="4871015"/>
                </a:lnTo>
                <a:lnTo>
                  <a:pt x="0" y="4871015"/>
                </a:lnTo>
                <a:lnTo>
                  <a:pt x="0" y="0"/>
                </a:lnTo>
                <a:close/>
              </a:path>
            </a:pathLst>
          </a:custGeom>
          <a:blipFill>
            <a:blip r:embed="rId16"/>
            <a:stretch>
              <a:fillRect l="0" t="0" r="0" b="0"/>
            </a:stretch>
          </a:blipFill>
        </p:spPr>
      </p:sp>
      <p:grpSp>
        <p:nvGrpSpPr>
          <p:cNvPr name="Group 33" id="33"/>
          <p:cNvGrpSpPr/>
          <p:nvPr/>
        </p:nvGrpSpPr>
        <p:grpSpPr>
          <a:xfrm rot="0">
            <a:off x="5817067" y="2813553"/>
            <a:ext cx="7428083" cy="2211656"/>
            <a:chOff x="0" y="0"/>
            <a:chExt cx="9904110" cy="2948875"/>
          </a:xfrm>
        </p:grpSpPr>
        <p:sp>
          <p:nvSpPr>
            <p:cNvPr name="TextBox 34" id="34"/>
            <p:cNvSpPr txBox="true"/>
            <p:nvPr/>
          </p:nvSpPr>
          <p:spPr>
            <a:xfrm rot="0">
              <a:off x="0" y="392288"/>
              <a:ext cx="6061238" cy="1794370"/>
            </a:xfrm>
            <a:prstGeom prst="rect">
              <a:avLst/>
            </a:prstGeom>
          </p:spPr>
          <p:txBody>
            <a:bodyPr anchor="t" rtlCol="false" tIns="0" lIns="0" bIns="0" rIns="0">
              <a:spAutoFit/>
            </a:bodyPr>
            <a:lstStyle/>
            <a:p>
              <a:pPr algn="r">
                <a:lnSpc>
                  <a:spcPts val="11398"/>
                </a:lnSpc>
              </a:pPr>
              <a:r>
                <a:rPr lang="en-US" sz="8141" spc="244">
                  <a:solidFill>
                    <a:srgbClr val="FFFFFF"/>
                  </a:solidFill>
                  <a:latin typeface="Higuen Elegant Serif"/>
                  <a:ea typeface="Higuen Elegant Serif"/>
                  <a:cs typeface="Higuen Elegant Serif"/>
                  <a:sym typeface="Higuen Elegant Serif"/>
                </a:rPr>
                <a:t>Fashion</a:t>
              </a:r>
            </a:p>
          </p:txBody>
        </p:sp>
        <p:sp>
          <p:nvSpPr>
            <p:cNvPr name="TextBox 35" id="35"/>
            <p:cNvSpPr txBox="true"/>
            <p:nvPr/>
          </p:nvSpPr>
          <p:spPr>
            <a:xfrm rot="0">
              <a:off x="6553134" y="-228600"/>
              <a:ext cx="3350976" cy="2633916"/>
            </a:xfrm>
            <a:prstGeom prst="rect">
              <a:avLst/>
            </a:prstGeom>
          </p:spPr>
          <p:txBody>
            <a:bodyPr anchor="t" rtlCol="false" tIns="0" lIns="0" bIns="0" rIns="0">
              <a:spAutoFit/>
            </a:bodyPr>
            <a:lstStyle/>
            <a:p>
              <a:pPr algn="l">
                <a:lnSpc>
                  <a:spcPts val="16579"/>
                </a:lnSpc>
              </a:pPr>
              <a:r>
                <a:rPr lang="en-US" sz="11842">
                  <a:solidFill>
                    <a:srgbClr val="FFFFFF"/>
                  </a:solidFill>
                  <a:latin typeface="Beautifully Delicious Script"/>
                  <a:ea typeface="Beautifully Delicious Script"/>
                  <a:cs typeface="Beautifully Delicious Script"/>
                  <a:sym typeface="Beautifully Delicious Script"/>
                </a:rPr>
                <a:t>Style</a:t>
              </a:r>
            </a:p>
          </p:txBody>
        </p:sp>
        <p:sp>
          <p:nvSpPr>
            <p:cNvPr name="TextBox 36" id="36"/>
            <p:cNvSpPr txBox="true"/>
            <p:nvPr/>
          </p:nvSpPr>
          <p:spPr>
            <a:xfrm rot="0">
              <a:off x="220533" y="2357691"/>
              <a:ext cx="9021445" cy="591184"/>
            </a:xfrm>
            <a:prstGeom prst="rect">
              <a:avLst/>
            </a:prstGeom>
          </p:spPr>
          <p:txBody>
            <a:bodyPr anchor="t" rtlCol="false" tIns="0" lIns="0" bIns="0" rIns="0">
              <a:spAutoFit/>
            </a:bodyPr>
            <a:lstStyle/>
            <a:p>
              <a:pPr algn="ctr">
                <a:lnSpc>
                  <a:spcPts val="3780"/>
                </a:lnSpc>
              </a:pPr>
              <a:r>
                <a:rPr lang="en-US" sz="2700">
                  <a:solidFill>
                    <a:srgbClr val="FFFFFF"/>
                  </a:solidFill>
                  <a:latin typeface="Lora"/>
                  <a:ea typeface="Lora"/>
                  <a:cs typeface="Lora"/>
                  <a:sym typeface="Lora"/>
                </a:rPr>
                <a:t>LYCRYX DECOUPAGE</a:t>
              </a:r>
            </a:p>
          </p:txBody>
        </p:sp>
      </p:grpSp>
      <p:sp>
        <p:nvSpPr>
          <p:cNvPr name="Freeform 37" id="37"/>
          <p:cNvSpPr/>
          <p:nvPr/>
        </p:nvSpPr>
        <p:spPr>
          <a:xfrm flipH="false" flipV="false" rot="0">
            <a:off x="16030153" y="369437"/>
            <a:ext cx="2210495" cy="1179420"/>
          </a:xfrm>
          <a:custGeom>
            <a:avLst/>
            <a:gdLst/>
            <a:ahLst/>
            <a:cxnLst/>
            <a:rect r="r" b="b" t="t" l="l"/>
            <a:pathLst>
              <a:path h="1179420" w="2210495">
                <a:moveTo>
                  <a:pt x="0" y="0"/>
                </a:moveTo>
                <a:lnTo>
                  <a:pt x="2210495" y="0"/>
                </a:lnTo>
                <a:lnTo>
                  <a:pt x="2210495" y="1179420"/>
                </a:lnTo>
                <a:lnTo>
                  <a:pt x="0" y="1179420"/>
                </a:lnTo>
                <a:lnTo>
                  <a:pt x="0" y="0"/>
                </a:lnTo>
                <a:close/>
              </a:path>
            </a:pathLst>
          </a:custGeom>
          <a:blipFill>
            <a:blip r:embed="rId17"/>
            <a:stretch>
              <a:fillRect l="0" t="0" r="0" b="0"/>
            </a:stretch>
          </a:blipFill>
        </p:spPr>
      </p:sp>
      <p:sp>
        <p:nvSpPr>
          <p:cNvPr name="TextBox 38" id="38"/>
          <p:cNvSpPr txBox="true"/>
          <p:nvPr/>
        </p:nvSpPr>
        <p:spPr>
          <a:xfrm rot="0">
            <a:off x="91827" y="109517"/>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1888378"/>
            <a:ext cx="4170315" cy="4158262"/>
          </a:xfrm>
          <a:custGeom>
            <a:avLst/>
            <a:gdLst/>
            <a:ahLst/>
            <a:cxnLst/>
            <a:rect r="r" b="b" t="t" l="l"/>
            <a:pathLst>
              <a:path h="4158262" w="4170315">
                <a:moveTo>
                  <a:pt x="0" y="0"/>
                </a:moveTo>
                <a:lnTo>
                  <a:pt x="4170315" y="0"/>
                </a:lnTo>
                <a:lnTo>
                  <a:pt x="4170315" y="4158262"/>
                </a:lnTo>
                <a:lnTo>
                  <a:pt x="0" y="4158262"/>
                </a:lnTo>
                <a:lnTo>
                  <a:pt x="0" y="0"/>
                </a:lnTo>
                <a:close/>
              </a:path>
            </a:pathLst>
          </a:custGeom>
          <a:blipFill>
            <a:blip r:embed="rId3"/>
            <a:stretch>
              <a:fillRect l="0" t="0" r="0" b="0"/>
            </a:stretch>
          </a:blipFill>
        </p:spPr>
      </p:sp>
      <p:sp>
        <p:nvSpPr>
          <p:cNvPr name="Freeform 4" id="4"/>
          <p:cNvSpPr/>
          <p:nvPr/>
        </p:nvSpPr>
        <p:spPr>
          <a:xfrm flipH="false" flipV="false" rot="0">
            <a:off x="0" y="41412"/>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4"/>
            <a:stretch>
              <a:fillRect l="0" t="0" r="0" b="0"/>
            </a:stretch>
          </a:blipFill>
        </p:spPr>
      </p:sp>
      <p:sp>
        <p:nvSpPr>
          <p:cNvPr name="TextBox 5" id="5"/>
          <p:cNvSpPr txBox="true"/>
          <p:nvPr/>
        </p:nvSpPr>
        <p:spPr>
          <a:xfrm rot="0">
            <a:off x="2022529" y="9713268"/>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1250692" y="9681118"/>
            <a:ext cx="576718" cy="542794"/>
          </a:xfrm>
          <a:custGeom>
            <a:avLst/>
            <a:gdLst/>
            <a:ahLst/>
            <a:cxnLst/>
            <a:rect r="r" b="b" t="t" l="l"/>
            <a:pathLst>
              <a:path h="542794" w="576718">
                <a:moveTo>
                  <a:pt x="0" y="0"/>
                </a:moveTo>
                <a:lnTo>
                  <a:pt x="576718" y="0"/>
                </a:lnTo>
                <a:lnTo>
                  <a:pt x="576718" y="542794"/>
                </a:lnTo>
                <a:lnTo>
                  <a:pt x="0" y="542794"/>
                </a:lnTo>
                <a:lnTo>
                  <a:pt x="0" y="0"/>
                </a:lnTo>
                <a:close/>
              </a:path>
            </a:pathLst>
          </a:custGeom>
          <a:blipFill>
            <a:blip r:embed="rId5"/>
            <a:stretch>
              <a:fillRect l="0" t="0" r="0" b="0"/>
            </a:stretch>
          </a:blipFill>
        </p:spPr>
      </p:sp>
      <p:sp>
        <p:nvSpPr>
          <p:cNvPr name="Freeform 7" id="7"/>
          <p:cNvSpPr/>
          <p:nvPr/>
        </p:nvSpPr>
        <p:spPr>
          <a:xfrm flipH="false" flipV="false" rot="0">
            <a:off x="7582127" y="8952424"/>
            <a:ext cx="1759946" cy="1759946"/>
          </a:xfrm>
          <a:custGeom>
            <a:avLst/>
            <a:gdLst/>
            <a:ahLst/>
            <a:cxnLst/>
            <a:rect r="r" b="b" t="t" l="l"/>
            <a:pathLst>
              <a:path h="1759946" w="1759946">
                <a:moveTo>
                  <a:pt x="0" y="0"/>
                </a:moveTo>
                <a:lnTo>
                  <a:pt x="1759945" y="0"/>
                </a:lnTo>
                <a:lnTo>
                  <a:pt x="1759945" y="1759946"/>
                </a:lnTo>
                <a:lnTo>
                  <a:pt x="0" y="1759946"/>
                </a:lnTo>
                <a:lnTo>
                  <a:pt x="0" y="0"/>
                </a:lnTo>
                <a:close/>
              </a:path>
            </a:pathLst>
          </a:custGeom>
          <a:blipFill>
            <a:blip r:embed="rId6"/>
            <a:stretch>
              <a:fillRect l="0" t="0" r="0" b="0"/>
            </a:stretch>
          </a:blipFill>
        </p:spPr>
      </p:sp>
      <p:sp>
        <p:nvSpPr>
          <p:cNvPr name="Freeform 8" id="8"/>
          <p:cNvSpPr/>
          <p:nvPr/>
        </p:nvSpPr>
        <p:spPr>
          <a:xfrm flipH="false" flipV="false" rot="0">
            <a:off x="13567354" y="9479539"/>
            <a:ext cx="705716" cy="705716"/>
          </a:xfrm>
          <a:custGeom>
            <a:avLst/>
            <a:gdLst/>
            <a:ahLst/>
            <a:cxnLst/>
            <a:rect r="r" b="b" t="t" l="l"/>
            <a:pathLst>
              <a:path h="705716" w="705716">
                <a:moveTo>
                  <a:pt x="0" y="0"/>
                </a:moveTo>
                <a:lnTo>
                  <a:pt x="705716" y="0"/>
                </a:lnTo>
                <a:lnTo>
                  <a:pt x="705716" y="705716"/>
                </a:lnTo>
                <a:lnTo>
                  <a:pt x="0" y="705716"/>
                </a:lnTo>
                <a:lnTo>
                  <a:pt x="0" y="0"/>
                </a:lnTo>
                <a:close/>
              </a:path>
            </a:pathLst>
          </a:custGeom>
          <a:blipFill>
            <a:blip r:embed="rId7"/>
            <a:stretch>
              <a:fillRect l="0" t="0" r="0" b="0"/>
            </a:stretch>
          </a:blipFill>
        </p:spPr>
      </p:sp>
      <p:sp>
        <p:nvSpPr>
          <p:cNvPr name="TextBox 9" id="9"/>
          <p:cNvSpPr txBox="true"/>
          <p:nvPr/>
        </p:nvSpPr>
        <p:spPr>
          <a:xfrm rot="0">
            <a:off x="8832508" y="9703326"/>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4472670" y="9713268"/>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sp>
        <p:nvSpPr>
          <p:cNvPr name="TextBox 11" id="11"/>
          <p:cNvSpPr txBox="true"/>
          <p:nvPr/>
        </p:nvSpPr>
        <p:spPr>
          <a:xfrm rot="0">
            <a:off x="5972248" y="198132"/>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Tessa Decoupage</a:t>
            </a:r>
          </a:p>
        </p:txBody>
      </p:sp>
      <p:sp>
        <p:nvSpPr>
          <p:cNvPr name="TextBox 12" id="12"/>
          <p:cNvSpPr txBox="true"/>
          <p:nvPr/>
        </p:nvSpPr>
        <p:spPr>
          <a:xfrm rot="0">
            <a:off x="499663" y="8516179"/>
            <a:ext cx="17684818" cy="8248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3" id="13"/>
          <p:cNvSpPr/>
          <p:nvPr/>
        </p:nvSpPr>
        <p:spPr>
          <a:xfrm flipH="false" flipV="false" rot="0">
            <a:off x="4170315" y="2265257"/>
            <a:ext cx="4662193" cy="4299429"/>
          </a:xfrm>
          <a:custGeom>
            <a:avLst/>
            <a:gdLst/>
            <a:ahLst/>
            <a:cxnLst/>
            <a:rect r="r" b="b" t="t" l="l"/>
            <a:pathLst>
              <a:path h="4299429" w="4662193">
                <a:moveTo>
                  <a:pt x="0" y="0"/>
                </a:moveTo>
                <a:lnTo>
                  <a:pt x="4662193" y="0"/>
                </a:lnTo>
                <a:lnTo>
                  <a:pt x="4662193" y="4299429"/>
                </a:lnTo>
                <a:lnTo>
                  <a:pt x="0" y="4299429"/>
                </a:lnTo>
                <a:lnTo>
                  <a:pt x="0" y="0"/>
                </a:lnTo>
                <a:close/>
              </a:path>
            </a:pathLst>
          </a:custGeom>
          <a:blipFill>
            <a:blip r:embed="rId8"/>
            <a:stretch>
              <a:fillRect l="0" t="0" r="0" b="0"/>
            </a:stretch>
          </a:blipFill>
        </p:spPr>
      </p:sp>
      <p:sp>
        <p:nvSpPr>
          <p:cNvPr name="Freeform 14" id="14"/>
          <p:cNvSpPr/>
          <p:nvPr/>
        </p:nvSpPr>
        <p:spPr>
          <a:xfrm flipH="false" flipV="false" rot="0">
            <a:off x="8462099" y="2134137"/>
            <a:ext cx="4654322" cy="6134549"/>
          </a:xfrm>
          <a:custGeom>
            <a:avLst/>
            <a:gdLst/>
            <a:ahLst/>
            <a:cxnLst/>
            <a:rect r="r" b="b" t="t" l="l"/>
            <a:pathLst>
              <a:path h="6134549" w="4654322">
                <a:moveTo>
                  <a:pt x="0" y="0"/>
                </a:moveTo>
                <a:lnTo>
                  <a:pt x="4654322" y="0"/>
                </a:lnTo>
                <a:lnTo>
                  <a:pt x="4654322" y="6134548"/>
                </a:lnTo>
                <a:lnTo>
                  <a:pt x="0" y="6134548"/>
                </a:lnTo>
                <a:lnTo>
                  <a:pt x="0" y="0"/>
                </a:lnTo>
                <a:close/>
              </a:path>
            </a:pathLst>
          </a:custGeom>
          <a:blipFill>
            <a:blip r:embed="rId9"/>
            <a:stretch>
              <a:fillRect l="0" t="0" r="0" b="0"/>
            </a:stretch>
          </a:blipFill>
        </p:spPr>
      </p:sp>
      <p:sp>
        <p:nvSpPr>
          <p:cNvPr name="Freeform 15" id="15"/>
          <p:cNvSpPr/>
          <p:nvPr/>
        </p:nvSpPr>
        <p:spPr>
          <a:xfrm flipH="false" flipV="false" rot="0">
            <a:off x="13116421" y="2606845"/>
            <a:ext cx="5158539" cy="5488077"/>
          </a:xfrm>
          <a:custGeom>
            <a:avLst/>
            <a:gdLst/>
            <a:ahLst/>
            <a:cxnLst/>
            <a:rect r="r" b="b" t="t" l="l"/>
            <a:pathLst>
              <a:path h="5488077" w="5158539">
                <a:moveTo>
                  <a:pt x="0" y="0"/>
                </a:moveTo>
                <a:lnTo>
                  <a:pt x="5158539" y="0"/>
                </a:lnTo>
                <a:lnTo>
                  <a:pt x="5158539" y="5488077"/>
                </a:lnTo>
                <a:lnTo>
                  <a:pt x="0" y="5488077"/>
                </a:lnTo>
                <a:lnTo>
                  <a:pt x="0" y="0"/>
                </a:lnTo>
                <a:close/>
              </a:path>
            </a:pathLst>
          </a:custGeom>
          <a:blipFill>
            <a:blip r:embed="rId10"/>
            <a:stretch>
              <a:fillRect l="0" t="0" r="0" b="0"/>
            </a:stretch>
          </a:blipFill>
        </p:spPr>
      </p:sp>
      <p:sp>
        <p:nvSpPr>
          <p:cNvPr name="TextBox 16" id="16"/>
          <p:cNvSpPr txBox="true"/>
          <p:nvPr/>
        </p:nvSpPr>
        <p:spPr>
          <a:xfrm rot="0">
            <a:off x="16310275" y="90340"/>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1028700" y="2305962"/>
            <a:ext cx="6665727" cy="6646462"/>
          </a:xfrm>
          <a:custGeom>
            <a:avLst/>
            <a:gdLst/>
            <a:ahLst/>
            <a:cxnLst/>
            <a:rect r="r" b="b" t="t" l="l"/>
            <a:pathLst>
              <a:path h="6646462" w="6665727">
                <a:moveTo>
                  <a:pt x="0" y="0"/>
                </a:moveTo>
                <a:lnTo>
                  <a:pt x="6665727" y="0"/>
                </a:lnTo>
                <a:lnTo>
                  <a:pt x="6665727" y="6646462"/>
                </a:lnTo>
                <a:lnTo>
                  <a:pt x="0" y="6646462"/>
                </a:lnTo>
                <a:lnTo>
                  <a:pt x="0" y="0"/>
                </a:lnTo>
                <a:close/>
              </a:path>
            </a:pathLst>
          </a:custGeom>
          <a:blipFill>
            <a:blip r:embed="rId3"/>
            <a:stretch>
              <a:fillRect l="0" t="0" r="0" b="0"/>
            </a:stretch>
          </a:blipFill>
        </p:spPr>
      </p:sp>
      <p:sp>
        <p:nvSpPr>
          <p:cNvPr name="Freeform 4" id="4"/>
          <p:cNvSpPr/>
          <p:nvPr/>
        </p:nvSpPr>
        <p:spPr>
          <a:xfrm flipH="false" flipV="false" rot="0">
            <a:off x="0" y="130824"/>
            <a:ext cx="2676138" cy="1427866"/>
          </a:xfrm>
          <a:custGeom>
            <a:avLst/>
            <a:gdLst/>
            <a:ahLst/>
            <a:cxnLst/>
            <a:rect r="r" b="b" t="t" l="l"/>
            <a:pathLst>
              <a:path h="1427866" w="2676138">
                <a:moveTo>
                  <a:pt x="0" y="0"/>
                </a:moveTo>
                <a:lnTo>
                  <a:pt x="2676138" y="0"/>
                </a:lnTo>
                <a:lnTo>
                  <a:pt x="2676138" y="1427867"/>
                </a:lnTo>
                <a:lnTo>
                  <a:pt x="0" y="1427867"/>
                </a:lnTo>
                <a:lnTo>
                  <a:pt x="0" y="0"/>
                </a:lnTo>
                <a:close/>
              </a:path>
            </a:pathLst>
          </a:custGeom>
          <a:blipFill>
            <a:blip r:embed="rId4"/>
            <a:stretch>
              <a:fillRect l="0" t="0" r="0" b="0"/>
            </a:stretch>
          </a:blipFill>
        </p:spPr>
      </p:sp>
      <p:sp>
        <p:nvSpPr>
          <p:cNvPr name="TextBox 5" id="5"/>
          <p:cNvSpPr txBox="true"/>
          <p:nvPr/>
        </p:nvSpPr>
        <p:spPr>
          <a:xfrm rot="0">
            <a:off x="2022529" y="9713268"/>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6" id="6"/>
          <p:cNvSpPr/>
          <p:nvPr/>
        </p:nvSpPr>
        <p:spPr>
          <a:xfrm flipH="false" flipV="false" rot="0">
            <a:off x="1250692" y="9681118"/>
            <a:ext cx="576718" cy="542794"/>
          </a:xfrm>
          <a:custGeom>
            <a:avLst/>
            <a:gdLst/>
            <a:ahLst/>
            <a:cxnLst/>
            <a:rect r="r" b="b" t="t" l="l"/>
            <a:pathLst>
              <a:path h="542794" w="576718">
                <a:moveTo>
                  <a:pt x="0" y="0"/>
                </a:moveTo>
                <a:lnTo>
                  <a:pt x="576718" y="0"/>
                </a:lnTo>
                <a:lnTo>
                  <a:pt x="576718" y="542794"/>
                </a:lnTo>
                <a:lnTo>
                  <a:pt x="0" y="542794"/>
                </a:lnTo>
                <a:lnTo>
                  <a:pt x="0" y="0"/>
                </a:lnTo>
                <a:close/>
              </a:path>
            </a:pathLst>
          </a:custGeom>
          <a:blipFill>
            <a:blip r:embed="rId5"/>
            <a:stretch>
              <a:fillRect l="0" t="0" r="0" b="0"/>
            </a:stretch>
          </a:blipFill>
        </p:spPr>
      </p:sp>
      <p:sp>
        <p:nvSpPr>
          <p:cNvPr name="Freeform 7" id="7"/>
          <p:cNvSpPr/>
          <p:nvPr/>
        </p:nvSpPr>
        <p:spPr>
          <a:xfrm flipH="false" flipV="false" rot="0">
            <a:off x="7582127" y="8952424"/>
            <a:ext cx="1759946" cy="1759946"/>
          </a:xfrm>
          <a:custGeom>
            <a:avLst/>
            <a:gdLst/>
            <a:ahLst/>
            <a:cxnLst/>
            <a:rect r="r" b="b" t="t" l="l"/>
            <a:pathLst>
              <a:path h="1759946" w="1759946">
                <a:moveTo>
                  <a:pt x="0" y="0"/>
                </a:moveTo>
                <a:lnTo>
                  <a:pt x="1759945" y="0"/>
                </a:lnTo>
                <a:lnTo>
                  <a:pt x="1759945" y="1759946"/>
                </a:lnTo>
                <a:lnTo>
                  <a:pt x="0" y="1759946"/>
                </a:lnTo>
                <a:lnTo>
                  <a:pt x="0" y="0"/>
                </a:lnTo>
                <a:close/>
              </a:path>
            </a:pathLst>
          </a:custGeom>
          <a:blipFill>
            <a:blip r:embed="rId6"/>
            <a:stretch>
              <a:fillRect l="0" t="0" r="0" b="0"/>
            </a:stretch>
          </a:blipFill>
        </p:spPr>
      </p:sp>
      <p:sp>
        <p:nvSpPr>
          <p:cNvPr name="Freeform 8" id="8"/>
          <p:cNvSpPr/>
          <p:nvPr/>
        </p:nvSpPr>
        <p:spPr>
          <a:xfrm flipH="false" flipV="false" rot="0">
            <a:off x="13567354" y="9479539"/>
            <a:ext cx="705716" cy="705716"/>
          </a:xfrm>
          <a:custGeom>
            <a:avLst/>
            <a:gdLst/>
            <a:ahLst/>
            <a:cxnLst/>
            <a:rect r="r" b="b" t="t" l="l"/>
            <a:pathLst>
              <a:path h="705716" w="705716">
                <a:moveTo>
                  <a:pt x="0" y="0"/>
                </a:moveTo>
                <a:lnTo>
                  <a:pt x="705716" y="0"/>
                </a:lnTo>
                <a:lnTo>
                  <a:pt x="705716" y="705716"/>
                </a:lnTo>
                <a:lnTo>
                  <a:pt x="0" y="705716"/>
                </a:lnTo>
                <a:lnTo>
                  <a:pt x="0" y="0"/>
                </a:lnTo>
                <a:close/>
              </a:path>
            </a:pathLst>
          </a:custGeom>
          <a:blipFill>
            <a:blip r:embed="rId7"/>
            <a:stretch>
              <a:fillRect l="0" t="0" r="0" b="0"/>
            </a:stretch>
          </a:blipFill>
        </p:spPr>
      </p:sp>
      <p:sp>
        <p:nvSpPr>
          <p:cNvPr name="TextBox 9" id="9"/>
          <p:cNvSpPr txBox="true"/>
          <p:nvPr/>
        </p:nvSpPr>
        <p:spPr>
          <a:xfrm rot="0">
            <a:off x="8832508" y="9703326"/>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10" id="10"/>
          <p:cNvSpPr txBox="true"/>
          <p:nvPr/>
        </p:nvSpPr>
        <p:spPr>
          <a:xfrm rot="0">
            <a:off x="14472670" y="9713268"/>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sp>
        <p:nvSpPr>
          <p:cNvPr name="TextBox 11" id="11"/>
          <p:cNvSpPr txBox="true"/>
          <p:nvPr/>
        </p:nvSpPr>
        <p:spPr>
          <a:xfrm rot="0">
            <a:off x="5622812" y="26049"/>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Tessa Decoupage</a:t>
            </a:r>
          </a:p>
        </p:txBody>
      </p:sp>
      <p:sp>
        <p:nvSpPr>
          <p:cNvPr name="TextBox 12" id="12"/>
          <p:cNvSpPr txBox="true"/>
          <p:nvPr/>
        </p:nvSpPr>
        <p:spPr>
          <a:xfrm rot="0">
            <a:off x="7228738" y="1227620"/>
            <a:ext cx="10329423" cy="26225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The Tessa Decoupage bag</a:t>
            </a:r>
            <a:r>
              <a:rPr lang="en-US" sz="2499" spc="147">
                <a:solidFill>
                  <a:srgbClr val="744C2C"/>
                </a:solidFill>
                <a:latin typeface="Arimo"/>
                <a:ea typeface="Arimo"/>
                <a:cs typeface="Arimo"/>
                <a:sym typeface="Arimo"/>
              </a:rPr>
              <a:t> is the perfect fashion choice for those of you who want to look stylish when hanging out with friends or when heading to the office, with a trendy and elegant design, this bag gives a unique artistic touch to each of your looks, making it a versatile accessory and attracting attention at every occasion.</a:t>
            </a:r>
          </a:p>
        </p:txBody>
      </p:sp>
      <p:sp>
        <p:nvSpPr>
          <p:cNvPr name="TextBox 13" id="13"/>
          <p:cNvSpPr txBox="true"/>
          <p:nvPr/>
        </p:nvSpPr>
        <p:spPr>
          <a:xfrm rot="0">
            <a:off x="7228738" y="4135920"/>
            <a:ext cx="10329423" cy="3348990"/>
          </a:xfrm>
          <a:prstGeom prst="rect">
            <a:avLst/>
          </a:prstGeom>
        </p:spPr>
        <p:txBody>
          <a:bodyPr anchor="t" rtlCol="false" tIns="0" lIns="0" bIns="0" rIns="0">
            <a:spAutoFit/>
          </a:bodyPr>
          <a:lstStyle/>
          <a:p>
            <a:pPr algn="ctr">
              <a:lnSpc>
                <a:spcPts val="3359"/>
              </a:lnSpc>
            </a:pPr>
            <a:r>
              <a:rPr lang="en-US" sz="2400" spc="141">
                <a:solidFill>
                  <a:srgbClr val="744C2C"/>
                </a:solidFill>
                <a:latin typeface="Arimo"/>
                <a:ea typeface="Arimo"/>
                <a:cs typeface="Arimo"/>
                <a:sym typeface="Arimo"/>
              </a:rPr>
              <a:t>Material: Full Pandan Leaf Woven</a:t>
            </a:r>
          </a:p>
          <a:p>
            <a:pPr algn="ctr">
              <a:lnSpc>
                <a:spcPts val="3359"/>
              </a:lnSpc>
            </a:pPr>
            <a:r>
              <a:rPr lang="en-US" sz="2400" spc="141">
                <a:solidFill>
                  <a:srgbClr val="744C2C"/>
                </a:solidFill>
                <a:latin typeface="Arimo"/>
                <a:ea typeface="Arimo"/>
                <a:cs typeface="Arimo"/>
                <a:sym typeface="Arimo"/>
              </a:rPr>
              <a:t>Color : Bone White/Natural White</a:t>
            </a:r>
          </a:p>
          <a:p>
            <a:pPr algn="ctr">
              <a:lnSpc>
                <a:spcPts val="3359"/>
              </a:lnSpc>
            </a:pPr>
            <a:r>
              <a:rPr lang="en-US" sz="2400" spc="141">
                <a:solidFill>
                  <a:srgbClr val="744C2C"/>
                </a:solidFill>
                <a:latin typeface="Arimo"/>
                <a:ea typeface="Arimo"/>
                <a:cs typeface="Arimo"/>
                <a:sym typeface="Arimo"/>
              </a:rPr>
              <a:t>Size : XL (Pj 50 cm, lb 12 cm, Tg 21 cm)</a:t>
            </a:r>
          </a:p>
          <a:p>
            <a:pPr algn="ctr">
              <a:lnSpc>
                <a:spcPts val="3359"/>
              </a:lnSpc>
            </a:pPr>
            <a:r>
              <a:rPr lang="en-US" sz="2400" spc="141">
                <a:solidFill>
                  <a:srgbClr val="744C2C"/>
                </a:solidFill>
                <a:latin typeface="Arimo"/>
                <a:ea typeface="Arimo"/>
                <a:cs typeface="Arimo"/>
                <a:sym typeface="Arimo"/>
              </a:rPr>
              <a:t>Accessories : Zipper (59 cm), Strap (42 cm)</a:t>
            </a:r>
          </a:p>
          <a:p>
            <a:pPr algn="ctr">
              <a:lnSpc>
                <a:spcPts val="3359"/>
              </a:lnSpc>
            </a:pPr>
            <a:r>
              <a:rPr lang="en-US" sz="2400" spc="141">
                <a:solidFill>
                  <a:srgbClr val="744C2C"/>
                </a:solidFill>
                <a:latin typeface="Arimo"/>
                <a:ea typeface="Arimo"/>
                <a:cs typeface="Arimo"/>
                <a:sym typeface="Arimo"/>
              </a:rPr>
              <a:t>Weight : 250 gr</a:t>
            </a:r>
          </a:p>
          <a:p>
            <a:pPr algn="ctr">
              <a:lnSpc>
                <a:spcPts val="3359"/>
              </a:lnSpc>
            </a:pPr>
            <a:r>
              <a:rPr lang="en-US" sz="2400" spc="141">
                <a:solidFill>
                  <a:srgbClr val="744C2C"/>
                </a:solidFill>
                <a:latin typeface="Arimo"/>
                <a:ea typeface="Arimo"/>
                <a:cs typeface="Arimo"/>
                <a:sym typeface="Arimo"/>
              </a:rPr>
              <a:t>Motif : Flower</a:t>
            </a:r>
          </a:p>
          <a:p>
            <a:pPr algn="ctr">
              <a:lnSpc>
                <a:spcPts val="3359"/>
              </a:lnSpc>
            </a:pPr>
            <a:r>
              <a:rPr lang="en-US" sz="2400" spc="141">
                <a:solidFill>
                  <a:srgbClr val="744C2C"/>
                </a:solidFill>
                <a:latin typeface="Arimo"/>
                <a:ea typeface="Arimo"/>
                <a:cs typeface="Arimo"/>
                <a:sym typeface="Arimo"/>
              </a:rPr>
              <a:t>Production Capacity : 250 pcs plus decoupage/month</a:t>
            </a:r>
          </a:p>
          <a:p>
            <a:pPr algn="ctr">
              <a:lnSpc>
                <a:spcPts val="3359"/>
              </a:lnSpc>
            </a:pPr>
            <a:r>
              <a:rPr lang="en-US" sz="2400" spc="141">
                <a:solidFill>
                  <a:srgbClr val="744C2C"/>
                </a:solidFill>
                <a:latin typeface="Arimo"/>
                <a:ea typeface="Arimo"/>
                <a:cs typeface="Arimo"/>
                <a:sym typeface="Arimo"/>
              </a:rPr>
              <a:t>Production Process Time : 1 month</a:t>
            </a:r>
          </a:p>
        </p:txBody>
      </p:sp>
      <p:sp>
        <p:nvSpPr>
          <p:cNvPr name="TextBox 14" id="14"/>
          <p:cNvSpPr txBox="true"/>
          <p:nvPr/>
        </p:nvSpPr>
        <p:spPr>
          <a:xfrm rot="0">
            <a:off x="8462099" y="8014335"/>
            <a:ext cx="9561750" cy="1243965"/>
          </a:xfrm>
          <a:prstGeom prst="rect">
            <a:avLst/>
          </a:prstGeom>
        </p:spPr>
        <p:txBody>
          <a:bodyPr anchor="t" rtlCol="false" tIns="0" lIns="0" bIns="0" rIns="0">
            <a:spAutoFit/>
          </a:bodyPr>
          <a:lstStyle/>
          <a:p>
            <a:pPr algn="ctr">
              <a:lnSpc>
                <a:spcPts val="3359"/>
              </a:lnSpc>
            </a:pPr>
            <a:r>
              <a:rPr lang="en-US" sz="2400" spc="141">
                <a:solidFill>
                  <a:srgbClr val="B53155"/>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414254" y="-4872"/>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57620" y="94006"/>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sp>
        <p:nvSpPr>
          <p:cNvPr name="TextBox 4" id="4"/>
          <p:cNvSpPr txBox="true"/>
          <p:nvPr/>
        </p:nvSpPr>
        <p:spPr>
          <a:xfrm rot="0">
            <a:off x="2022529" y="9570681"/>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1250692" y="9538532"/>
            <a:ext cx="576718" cy="542794"/>
          </a:xfrm>
          <a:custGeom>
            <a:avLst/>
            <a:gdLst/>
            <a:ahLst/>
            <a:cxnLst/>
            <a:rect r="r" b="b" t="t" l="l"/>
            <a:pathLst>
              <a:path h="542794" w="576718">
                <a:moveTo>
                  <a:pt x="0" y="0"/>
                </a:moveTo>
                <a:lnTo>
                  <a:pt x="576718" y="0"/>
                </a:lnTo>
                <a:lnTo>
                  <a:pt x="576718" y="542793"/>
                </a:lnTo>
                <a:lnTo>
                  <a:pt x="0" y="542793"/>
                </a:lnTo>
                <a:lnTo>
                  <a:pt x="0" y="0"/>
                </a:lnTo>
                <a:close/>
              </a:path>
            </a:pathLst>
          </a:custGeom>
          <a:blipFill>
            <a:blip r:embed="rId4"/>
            <a:stretch>
              <a:fillRect l="0" t="0" r="0" b="0"/>
            </a:stretch>
          </a:blipFill>
        </p:spPr>
      </p:sp>
      <p:sp>
        <p:nvSpPr>
          <p:cNvPr name="Freeform 6" id="6"/>
          <p:cNvSpPr/>
          <p:nvPr/>
        </p:nvSpPr>
        <p:spPr>
          <a:xfrm flipH="false" flipV="false" rot="0">
            <a:off x="7582127" y="8809838"/>
            <a:ext cx="1759946" cy="1759946"/>
          </a:xfrm>
          <a:custGeom>
            <a:avLst/>
            <a:gdLst/>
            <a:ahLst/>
            <a:cxnLst/>
            <a:rect r="r" b="b" t="t" l="l"/>
            <a:pathLst>
              <a:path h="1759946" w="1759946">
                <a:moveTo>
                  <a:pt x="0" y="0"/>
                </a:moveTo>
                <a:lnTo>
                  <a:pt x="1759945" y="0"/>
                </a:lnTo>
                <a:lnTo>
                  <a:pt x="1759945" y="1759945"/>
                </a:lnTo>
                <a:lnTo>
                  <a:pt x="0" y="1759945"/>
                </a:lnTo>
                <a:lnTo>
                  <a:pt x="0" y="0"/>
                </a:lnTo>
                <a:close/>
              </a:path>
            </a:pathLst>
          </a:custGeom>
          <a:blipFill>
            <a:blip r:embed="rId5"/>
            <a:stretch>
              <a:fillRect l="0" t="0" r="0" b="0"/>
            </a:stretch>
          </a:blipFill>
        </p:spPr>
      </p:sp>
      <p:sp>
        <p:nvSpPr>
          <p:cNvPr name="Freeform 7" id="7"/>
          <p:cNvSpPr/>
          <p:nvPr/>
        </p:nvSpPr>
        <p:spPr>
          <a:xfrm flipH="false" flipV="false" rot="0">
            <a:off x="13567354" y="9336953"/>
            <a:ext cx="705716" cy="705716"/>
          </a:xfrm>
          <a:custGeom>
            <a:avLst/>
            <a:gdLst/>
            <a:ahLst/>
            <a:cxnLst/>
            <a:rect r="r" b="b" t="t" l="l"/>
            <a:pathLst>
              <a:path h="705716" w="705716">
                <a:moveTo>
                  <a:pt x="0" y="0"/>
                </a:moveTo>
                <a:lnTo>
                  <a:pt x="705716" y="0"/>
                </a:lnTo>
                <a:lnTo>
                  <a:pt x="705716" y="705715"/>
                </a:lnTo>
                <a:lnTo>
                  <a:pt x="0" y="705715"/>
                </a:lnTo>
                <a:lnTo>
                  <a:pt x="0" y="0"/>
                </a:lnTo>
                <a:close/>
              </a:path>
            </a:pathLst>
          </a:custGeom>
          <a:blipFill>
            <a:blip r:embed="rId6"/>
            <a:stretch>
              <a:fillRect l="0" t="0" r="0" b="0"/>
            </a:stretch>
          </a:blipFill>
        </p:spPr>
      </p:sp>
      <p:sp>
        <p:nvSpPr>
          <p:cNvPr name="TextBox 8" id="8"/>
          <p:cNvSpPr txBox="true"/>
          <p:nvPr/>
        </p:nvSpPr>
        <p:spPr>
          <a:xfrm rot="0">
            <a:off x="8832508" y="9560740"/>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4472670" y="9570681"/>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sp>
        <p:nvSpPr>
          <p:cNvPr name="Freeform 10" id="10"/>
          <p:cNvSpPr/>
          <p:nvPr/>
        </p:nvSpPr>
        <p:spPr>
          <a:xfrm flipH="false" flipV="false" rot="0">
            <a:off x="57620" y="3036293"/>
            <a:ext cx="4109863" cy="5476653"/>
          </a:xfrm>
          <a:custGeom>
            <a:avLst/>
            <a:gdLst/>
            <a:ahLst/>
            <a:cxnLst/>
            <a:rect r="r" b="b" t="t" l="l"/>
            <a:pathLst>
              <a:path h="5476653" w="4109863">
                <a:moveTo>
                  <a:pt x="0" y="0"/>
                </a:moveTo>
                <a:lnTo>
                  <a:pt x="4109863" y="0"/>
                </a:lnTo>
                <a:lnTo>
                  <a:pt x="4109863" y="5476653"/>
                </a:lnTo>
                <a:lnTo>
                  <a:pt x="0" y="5476653"/>
                </a:lnTo>
                <a:lnTo>
                  <a:pt x="0" y="0"/>
                </a:lnTo>
                <a:close/>
              </a:path>
            </a:pathLst>
          </a:custGeom>
          <a:blipFill>
            <a:blip r:embed="rId7"/>
            <a:stretch>
              <a:fillRect l="0" t="0" r="0" b="0"/>
            </a:stretch>
          </a:blipFill>
        </p:spPr>
      </p:sp>
      <p:sp>
        <p:nvSpPr>
          <p:cNvPr name="TextBox 11" id="11"/>
          <p:cNvSpPr txBox="true"/>
          <p:nvPr/>
        </p:nvSpPr>
        <p:spPr>
          <a:xfrm rot="0">
            <a:off x="-47553" y="2112423"/>
            <a:ext cx="4891696" cy="762001"/>
          </a:xfrm>
          <a:prstGeom prst="rect">
            <a:avLst/>
          </a:prstGeom>
        </p:spPr>
        <p:txBody>
          <a:bodyPr anchor="t" rtlCol="false" tIns="0" lIns="0" bIns="0" rIns="0">
            <a:spAutoFit/>
          </a:bodyPr>
          <a:lstStyle/>
          <a:p>
            <a:pPr algn="ctr">
              <a:lnSpc>
                <a:spcPts val="6299"/>
              </a:lnSpc>
            </a:pPr>
            <a:r>
              <a:rPr lang="en-US" sz="4499" spc="265">
                <a:solidFill>
                  <a:srgbClr val="744C2C"/>
                </a:solidFill>
                <a:latin typeface="Kaushan Script"/>
                <a:ea typeface="Kaushan Script"/>
                <a:cs typeface="Kaushan Script"/>
                <a:sym typeface="Kaushan Script"/>
              </a:rPr>
              <a:t>Sun Decoupage</a:t>
            </a:r>
          </a:p>
        </p:txBody>
      </p:sp>
      <p:sp>
        <p:nvSpPr>
          <p:cNvPr name="TextBox 12" id="12"/>
          <p:cNvSpPr txBox="true"/>
          <p:nvPr/>
        </p:nvSpPr>
        <p:spPr>
          <a:xfrm rot="0">
            <a:off x="317250" y="8373593"/>
            <a:ext cx="17653500" cy="8248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Freeform 13" id="13"/>
          <p:cNvSpPr/>
          <p:nvPr/>
        </p:nvSpPr>
        <p:spPr>
          <a:xfrm flipH="false" flipV="false" rot="0">
            <a:off x="3931904" y="2198148"/>
            <a:ext cx="4301361" cy="5803969"/>
          </a:xfrm>
          <a:custGeom>
            <a:avLst/>
            <a:gdLst/>
            <a:ahLst/>
            <a:cxnLst/>
            <a:rect r="r" b="b" t="t" l="l"/>
            <a:pathLst>
              <a:path h="5803969" w="4301361">
                <a:moveTo>
                  <a:pt x="0" y="0"/>
                </a:moveTo>
                <a:lnTo>
                  <a:pt x="4301361" y="0"/>
                </a:lnTo>
                <a:lnTo>
                  <a:pt x="4301361" y="5803970"/>
                </a:lnTo>
                <a:lnTo>
                  <a:pt x="0" y="5803970"/>
                </a:lnTo>
                <a:lnTo>
                  <a:pt x="0" y="0"/>
                </a:lnTo>
                <a:close/>
              </a:path>
            </a:pathLst>
          </a:custGeom>
          <a:blipFill>
            <a:blip r:embed="rId8"/>
            <a:stretch>
              <a:fillRect l="0" t="0" r="0" b="0"/>
            </a:stretch>
          </a:blipFill>
        </p:spPr>
      </p:sp>
      <p:sp>
        <p:nvSpPr>
          <p:cNvPr name="Freeform 14" id="14"/>
          <p:cNvSpPr/>
          <p:nvPr/>
        </p:nvSpPr>
        <p:spPr>
          <a:xfrm flipH="false" flipV="false" rot="0">
            <a:off x="8233265" y="3248641"/>
            <a:ext cx="4882808" cy="5051958"/>
          </a:xfrm>
          <a:custGeom>
            <a:avLst/>
            <a:gdLst/>
            <a:ahLst/>
            <a:cxnLst/>
            <a:rect r="r" b="b" t="t" l="l"/>
            <a:pathLst>
              <a:path h="5051958" w="4882808">
                <a:moveTo>
                  <a:pt x="0" y="0"/>
                </a:moveTo>
                <a:lnTo>
                  <a:pt x="4882808" y="0"/>
                </a:lnTo>
                <a:lnTo>
                  <a:pt x="4882808" y="5051958"/>
                </a:lnTo>
                <a:lnTo>
                  <a:pt x="0" y="5051958"/>
                </a:lnTo>
                <a:lnTo>
                  <a:pt x="0" y="0"/>
                </a:lnTo>
                <a:close/>
              </a:path>
            </a:pathLst>
          </a:custGeom>
          <a:blipFill>
            <a:blip r:embed="rId9"/>
            <a:stretch>
              <a:fillRect l="0" t="0" r="0" b="0"/>
            </a:stretch>
          </a:blipFill>
        </p:spPr>
      </p:sp>
      <p:sp>
        <p:nvSpPr>
          <p:cNvPr name="Freeform 15" id="15"/>
          <p:cNvSpPr/>
          <p:nvPr/>
        </p:nvSpPr>
        <p:spPr>
          <a:xfrm flipH="false" flipV="false" rot="0">
            <a:off x="13248858" y="4458653"/>
            <a:ext cx="4721892" cy="3543465"/>
          </a:xfrm>
          <a:custGeom>
            <a:avLst/>
            <a:gdLst/>
            <a:ahLst/>
            <a:cxnLst/>
            <a:rect r="r" b="b" t="t" l="l"/>
            <a:pathLst>
              <a:path h="3543465" w="4721892">
                <a:moveTo>
                  <a:pt x="0" y="0"/>
                </a:moveTo>
                <a:lnTo>
                  <a:pt x="4721892" y="0"/>
                </a:lnTo>
                <a:lnTo>
                  <a:pt x="4721892" y="3543465"/>
                </a:lnTo>
                <a:lnTo>
                  <a:pt x="0" y="3543465"/>
                </a:lnTo>
                <a:lnTo>
                  <a:pt x="0" y="0"/>
                </a:lnTo>
                <a:close/>
              </a:path>
            </a:pathLst>
          </a:custGeom>
          <a:blipFill>
            <a:blip r:embed="rId10"/>
            <a:stretch>
              <a:fillRect l="0" t="0" r="0" b="0"/>
            </a:stretch>
          </a:blipFill>
        </p:spPr>
      </p:sp>
      <p:sp>
        <p:nvSpPr>
          <p:cNvPr name="TextBox 16" id="16"/>
          <p:cNvSpPr txBox="true"/>
          <p:nvPr/>
        </p:nvSpPr>
        <p:spPr>
          <a:xfrm rot="0">
            <a:off x="3664413" y="1436147"/>
            <a:ext cx="4836343" cy="762001"/>
          </a:xfrm>
          <a:prstGeom prst="rect">
            <a:avLst/>
          </a:prstGeom>
        </p:spPr>
        <p:txBody>
          <a:bodyPr anchor="t" rtlCol="false" tIns="0" lIns="0" bIns="0" rIns="0">
            <a:spAutoFit/>
          </a:bodyPr>
          <a:lstStyle/>
          <a:p>
            <a:pPr algn="ctr">
              <a:lnSpc>
                <a:spcPts val="6299"/>
              </a:lnSpc>
            </a:pPr>
            <a:r>
              <a:rPr lang="en-US" sz="4499" spc="265">
                <a:solidFill>
                  <a:srgbClr val="744C2C"/>
                </a:solidFill>
                <a:latin typeface="Kaushan Script"/>
                <a:ea typeface="Kaushan Script"/>
                <a:cs typeface="Kaushan Script"/>
                <a:sym typeface="Kaushan Script"/>
              </a:rPr>
              <a:t>Webee Decoupage</a:t>
            </a:r>
          </a:p>
        </p:txBody>
      </p:sp>
      <p:sp>
        <p:nvSpPr>
          <p:cNvPr name="TextBox 17" id="17"/>
          <p:cNvSpPr txBox="true"/>
          <p:nvPr/>
        </p:nvSpPr>
        <p:spPr>
          <a:xfrm rot="0">
            <a:off x="8033408" y="2274292"/>
            <a:ext cx="5533946" cy="762001"/>
          </a:xfrm>
          <a:prstGeom prst="rect">
            <a:avLst/>
          </a:prstGeom>
        </p:spPr>
        <p:txBody>
          <a:bodyPr anchor="t" rtlCol="false" tIns="0" lIns="0" bIns="0" rIns="0">
            <a:spAutoFit/>
          </a:bodyPr>
          <a:lstStyle/>
          <a:p>
            <a:pPr algn="ctr">
              <a:lnSpc>
                <a:spcPts val="6299"/>
              </a:lnSpc>
            </a:pPr>
            <a:r>
              <a:rPr lang="en-US" sz="4499" spc="265">
                <a:solidFill>
                  <a:srgbClr val="744C2C"/>
                </a:solidFill>
                <a:latin typeface="Kaushan Script"/>
                <a:ea typeface="Kaushan Script"/>
                <a:cs typeface="Kaushan Script"/>
                <a:sym typeface="Kaushan Script"/>
              </a:rPr>
              <a:t>Princess Decoupage</a:t>
            </a:r>
          </a:p>
        </p:txBody>
      </p:sp>
      <p:sp>
        <p:nvSpPr>
          <p:cNvPr name="TextBox 18" id="18"/>
          <p:cNvSpPr txBox="true"/>
          <p:nvPr/>
        </p:nvSpPr>
        <p:spPr>
          <a:xfrm rot="0">
            <a:off x="12825975" y="3560761"/>
            <a:ext cx="5144775" cy="755016"/>
          </a:xfrm>
          <a:prstGeom prst="rect">
            <a:avLst/>
          </a:prstGeom>
        </p:spPr>
        <p:txBody>
          <a:bodyPr anchor="t" rtlCol="false" tIns="0" lIns="0" bIns="0" rIns="0">
            <a:spAutoFit/>
          </a:bodyPr>
          <a:lstStyle/>
          <a:p>
            <a:pPr algn="ctr">
              <a:lnSpc>
                <a:spcPts val="6159"/>
              </a:lnSpc>
            </a:pPr>
            <a:r>
              <a:rPr lang="en-US" sz="4399" spc="259">
                <a:solidFill>
                  <a:srgbClr val="744C2C"/>
                </a:solidFill>
                <a:latin typeface="Kaushan Script"/>
                <a:ea typeface="Kaushan Script"/>
                <a:cs typeface="Kaushan Script"/>
                <a:sym typeface="Kaushan Script"/>
              </a:rPr>
              <a:t>Jessica Decoupage</a:t>
            </a:r>
          </a:p>
        </p:txBody>
      </p:sp>
      <p:sp>
        <p:nvSpPr>
          <p:cNvPr name="TextBox 19" id="19"/>
          <p:cNvSpPr txBox="true"/>
          <p:nvPr/>
        </p:nvSpPr>
        <p:spPr>
          <a:xfrm rot="0">
            <a:off x="16322427" y="-12382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9259" r="0" b="-9259"/>
            </a:stretch>
          </a:blipFill>
        </p:spPr>
      </p:sp>
      <p:sp>
        <p:nvSpPr>
          <p:cNvPr name="Freeform 3" id="3"/>
          <p:cNvSpPr/>
          <p:nvPr/>
        </p:nvSpPr>
        <p:spPr>
          <a:xfrm flipH="false" flipV="false" rot="0">
            <a:off x="0" y="0"/>
            <a:ext cx="2676138" cy="1427866"/>
          </a:xfrm>
          <a:custGeom>
            <a:avLst/>
            <a:gdLst/>
            <a:ahLst/>
            <a:cxnLst/>
            <a:rect r="r" b="b" t="t" l="l"/>
            <a:pathLst>
              <a:path h="1427866" w="2676138">
                <a:moveTo>
                  <a:pt x="0" y="0"/>
                </a:moveTo>
                <a:lnTo>
                  <a:pt x="2676138" y="0"/>
                </a:lnTo>
                <a:lnTo>
                  <a:pt x="2676138" y="1427866"/>
                </a:lnTo>
                <a:lnTo>
                  <a:pt x="0" y="1427866"/>
                </a:lnTo>
                <a:lnTo>
                  <a:pt x="0" y="0"/>
                </a:lnTo>
                <a:close/>
              </a:path>
            </a:pathLst>
          </a:custGeom>
          <a:blipFill>
            <a:blip r:embed="rId3"/>
            <a:stretch>
              <a:fillRect l="0" t="0" r="0" b="0"/>
            </a:stretch>
          </a:blipFill>
        </p:spPr>
      </p:sp>
      <p:sp>
        <p:nvSpPr>
          <p:cNvPr name="TextBox 4" id="4"/>
          <p:cNvSpPr txBox="true"/>
          <p:nvPr/>
        </p:nvSpPr>
        <p:spPr>
          <a:xfrm rot="0">
            <a:off x="2022529" y="9570681"/>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r>
              <a:rPr lang="en-US" b="true" sz="2553" i="true">
                <a:solidFill>
                  <a:srgbClr val="000000"/>
                </a:solidFill>
                <a:latin typeface="DM Sans Bold Italics"/>
                <a:ea typeface="DM Sans Bold Italics"/>
                <a:cs typeface="DM Sans Bold Italics"/>
                <a:sym typeface="DM Sans Bold Italics"/>
              </a:rPr>
              <a:t>@gmail.com</a:t>
            </a:r>
          </a:p>
        </p:txBody>
      </p:sp>
      <p:sp>
        <p:nvSpPr>
          <p:cNvPr name="Freeform 5" id="5"/>
          <p:cNvSpPr/>
          <p:nvPr/>
        </p:nvSpPr>
        <p:spPr>
          <a:xfrm flipH="false" flipV="false" rot="0">
            <a:off x="1250692" y="9538532"/>
            <a:ext cx="576718" cy="542794"/>
          </a:xfrm>
          <a:custGeom>
            <a:avLst/>
            <a:gdLst/>
            <a:ahLst/>
            <a:cxnLst/>
            <a:rect r="r" b="b" t="t" l="l"/>
            <a:pathLst>
              <a:path h="542794" w="576718">
                <a:moveTo>
                  <a:pt x="0" y="0"/>
                </a:moveTo>
                <a:lnTo>
                  <a:pt x="576718" y="0"/>
                </a:lnTo>
                <a:lnTo>
                  <a:pt x="576718" y="542793"/>
                </a:lnTo>
                <a:lnTo>
                  <a:pt x="0" y="542793"/>
                </a:lnTo>
                <a:lnTo>
                  <a:pt x="0" y="0"/>
                </a:lnTo>
                <a:close/>
              </a:path>
            </a:pathLst>
          </a:custGeom>
          <a:blipFill>
            <a:blip r:embed="rId4"/>
            <a:stretch>
              <a:fillRect l="0" t="0" r="0" b="0"/>
            </a:stretch>
          </a:blipFill>
        </p:spPr>
      </p:sp>
      <p:sp>
        <p:nvSpPr>
          <p:cNvPr name="Freeform 6" id="6"/>
          <p:cNvSpPr/>
          <p:nvPr/>
        </p:nvSpPr>
        <p:spPr>
          <a:xfrm flipH="false" flipV="false" rot="0">
            <a:off x="7582127" y="8809838"/>
            <a:ext cx="1759946" cy="1759946"/>
          </a:xfrm>
          <a:custGeom>
            <a:avLst/>
            <a:gdLst/>
            <a:ahLst/>
            <a:cxnLst/>
            <a:rect r="r" b="b" t="t" l="l"/>
            <a:pathLst>
              <a:path h="1759946" w="1759946">
                <a:moveTo>
                  <a:pt x="0" y="0"/>
                </a:moveTo>
                <a:lnTo>
                  <a:pt x="1759945" y="0"/>
                </a:lnTo>
                <a:lnTo>
                  <a:pt x="1759945" y="1759945"/>
                </a:lnTo>
                <a:lnTo>
                  <a:pt x="0" y="1759945"/>
                </a:lnTo>
                <a:lnTo>
                  <a:pt x="0" y="0"/>
                </a:lnTo>
                <a:close/>
              </a:path>
            </a:pathLst>
          </a:custGeom>
          <a:blipFill>
            <a:blip r:embed="rId5"/>
            <a:stretch>
              <a:fillRect l="0" t="0" r="0" b="0"/>
            </a:stretch>
          </a:blipFill>
        </p:spPr>
      </p:sp>
      <p:sp>
        <p:nvSpPr>
          <p:cNvPr name="Freeform 7" id="7"/>
          <p:cNvSpPr/>
          <p:nvPr/>
        </p:nvSpPr>
        <p:spPr>
          <a:xfrm flipH="false" flipV="false" rot="0">
            <a:off x="13567354" y="9336953"/>
            <a:ext cx="705716" cy="705716"/>
          </a:xfrm>
          <a:custGeom>
            <a:avLst/>
            <a:gdLst/>
            <a:ahLst/>
            <a:cxnLst/>
            <a:rect r="r" b="b" t="t" l="l"/>
            <a:pathLst>
              <a:path h="705716" w="705716">
                <a:moveTo>
                  <a:pt x="0" y="0"/>
                </a:moveTo>
                <a:lnTo>
                  <a:pt x="705716" y="0"/>
                </a:lnTo>
                <a:lnTo>
                  <a:pt x="705716" y="705715"/>
                </a:lnTo>
                <a:lnTo>
                  <a:pt x="0" y="705715"/>
                </a:lnTo>
                <a:lnTo>
                  <a:pt x="0" y="0"/>
                </a:lnTo>
                <a:close/>
              </a:path>
            </a:pathLst>
          </a:custGeom>
          <a:blipFill>
            <a:blip r:embed="rId6"/>
            <a:stretch>
              <a:fillRect l="0" t="0" r="0" b="0"/>
            </a:stretch>
          </a:blipFill>
        </p:spPr>
      </p:sp>
      <p:sp>
        <p:nvSpPr>
          <p:cNvPr name="TextBox 8" id="8"/>
          <p:cNvSpPr txBox="true"/>
          <p:nvPr/>
        </p:nvSpPr>
        <p:spPr>
          <a:xfrm rot="0">
            <a:off x="8832508" y="9560740"/>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+62 856 4010 6027</a:t>
            </a:r>
          </a:p>
        </p:txBody>
      </p:sp>
      <p:sp>
        <p:nvSpPr>
          <p:cNvPr name="TextBox 9" id="9"/>
          <p:cNvSpPr txBox="true"/>
          <p:nvPr/>
        </p:nvSpPr>
        <p:spPr>
          <a:xfrm rot="0">
            <a:off x="14472670" y="9570681"/>
            <a:ext cx="5643228" cy="430448"/>
          </a:xfrm>
          <a:prstGeom prst="rect">
            <a:avLst/>
          </a:prstGeom>
        </p:spPr>
        <p:txBody>
          <a:bodyPr anchor="t" rtlCol="false" tIns="0" lIns="0" bIns="0" rIns="0">
            <a:spAutoFit/>
          </a:bodyPr>
          <a:lstStyle/>
          <a:p>
            <a:pPr algn="l" marL="0" indent="0" lvl="0">
              <a:lnSpc>
                <a:spcPts val="3574"/>
              </a:lnSpc>
              <a:spcBef>
                <a:spcPct val="0"/>
              </a:spcBef>
            </a:pPr>
            <a:r>
              <a:rPr lang="en-US" b="true" sz="2553" i="true">
                <a:solidFill>
                  <a:srgbClr val="000000"/>
                </a:solidFill>
                <a:latin typeface="DM Sans Bold Italics"/>
                <a:ea typeface="DM Sans Bold Italics"/>
                <a:cs typeface="DM Sans Bold Italics"/>
                <a:sym typeface="DM Sans Bold Italics"/>
              </a:rPr>
              <a:t>@lycryxdecoupage.pkl</a:t>
            </a:r>
          </a:p>
        </p:txBody>
      </p:sp>
      <p:sp>
        <p:nvSpPr>
          <p:cNvPr name="Freeform 10" id="10"/>
          <p:cNvSpPr/>
          <p:nvPr/>
        </p:nvSpPr>
        <p:spPr>
          <a:xfrm flipH="false" flipV="false" rot="0">
            <a:off x="1250692" y="1427866"/>
            <a:ext cx="6200038" cy="8261944"/>
          </a:xfrm>
          <a:custGeom>
            <a:avLst/>
            <a:gdLst/>
            <a:ahLst/>
            <a:cxnLst/>
            <a:rect r="r" b="b" t="t" l="l"/>
            <a:pathLst>
              <a:path h="8261944" w="6200038">
                <a:moveTo>
                  <a:pt x="0" y="0"/>
                </a:moveTo>
                <a:lnTo>
                  <a:pt x="6200038" y="0"/>
                </a:lnTo>
                <a:lnTo>
                  <a:pt x="6200038" y="8261945"/>
                </a:lnTo>
                <a:lnTo>
                  <a:pt x="0" y="8261945"/>
                </a:lnTo>
                <a:lnTo>
                  <a:pt x="0" y="0"/>
                </a:lnTo>
                <a:close/>
              </a:path>
            </a:pathLst>
          </a:custGeom>
          <a:blipFill>
            <a:blip r:embed="rId7"/>
            <a:stretch>
              <a:fillRect l="0" t="0" r="0" b="0"/>
            </a:stretch>
          </a:blipFill>
        </p:spPr>
      </p:sp>
      <p:sp>
        <p:nvSpPr>
          <p:cNvPr name="TextBox 11" id="11"/>
          <p:cNvSpPr txBox="true"/>
          <p:nvPr/>
        </p:nvSpPr>
        <p:spPr>
          <a:xfrm rot="0">
            <a:off x="5820884" y="115585"/>
            <a:ext cx="7042376" cy="1009652"/>
          </a:xfrm>
          <a:prstGeom prst="rect">
            <a:avLst/>
          </a:prstGeom>
        </p:spPr>
        <p:txBody>
          <a:bodyPr anchor="t" rtlCol="false" tIns="0" lIns="0" bIns="0" rIns="0">
            <a:spAutoFit/>
          </a:bodyPr>
          <a:lstStyle/>
          <a:p>
            <a:pPr algn="ctr">
              <a:lnSpc>
                <a:spcPts val="8399"/>
              </a:lnSpc>
            </a:pPr>
            <a:r>
              <a:rPr lang="en-US" sz="5999" spc="353">
                <a:solidFill>
                  <a:srgbClr val="744C2C"/>
                </a:solidFill>
                <a:latin typeface="Kaushan Script"/>
                <a:ea typeface="Kaushan Script"/>
                <a:cs typeface="Kaushan Script"/>
                <a:sym typeface="Kaushan Script"/>
              </a:rPr>
              <a:t>Sun Decoupage</a:t>
            </a:r>
          </a:p>
        </p:txBody>
      </p:sp>
      <p:sp>
        <p:nvSpPr>
          <p:cNvPr name="TextBox 12" id="12"/>
          <p:cNvSpPr txBox="true"/>
          <p:nvPr/>
        </p:nvSpPr>
        <p:spPr>
          <a:xfrm rot="0">
            <a:off x="6833075" y="1227620"/>
            <a:ext cx="11045811" cy="2622550"/>
          </a:xfrm>
          <a:prstGeom prst="rect">
            <a:avLst/>
          </a:prstGeom>
        </p:spPr>
        <p:txBody>
          <a:bodyPr anchor="t" rtlCol="false" tIns="0" lIns="0" bIns="0" rIns="0">
            <a:spAutoFit/>
          </a:bodyPr>
          <a:lstStyle/>
          <a:p>
            <a:pPr algn="ctr">
              <a:lnSpc>
                <a:spcPts val="3499"/>
              </a:lnSpc>
            </a:pPr>
            <a:r>
              <a:rPr lang="en-US" b="true" sz="2499" spc="147">
                <a:solidFill>
                  <a:srgbClr val="744C2C"/>
                </a:solidFill>
                <a:latin typeface="Arimo Bold"/>
                <a:ea typeface="Arimo Bold"/>
                <a:cs typeface="Arimo Bold"/>
                <a:sym typeface="Arimo Bold"/>
              </a:rPr>
              <a:t>Sun Decoupage bags are a loyal companion for housewives, college students and career mothers, offering comfort, functionality and power in one package. With a lightweight design, able to hold a lot of items, and sturdy, this bag will be a loyal companion in completing daily tasks with ease and maintaining style.</a:t>
            </a:r>
          </a:p>
        </p:txBody>
      </p:sp>
      <p:sp>
        <p:nvSpPr>
          <p:cNvPr name="TextBox 13" id="13"/>
          <p:cNvSpPr txBox="true"/>
          <p:nvPr/>
        </p:nvSpPr>
        <p:spPr>
          <a:xfrm rot="0">
            <a:off x="7442009" y="4252995"/>
            <a:ext cx="10329423" cy="3348990"/>
          </a:xfrm>
          <a:prstGeom prst="rect">
            <a:avLst/>
          </a:prstGeom>
        </p:spPr>
        <p:txBody>
          <a:bodyPr anchor="t" rtlCol="false" tIns="0" lIns="0" bIns="0" rIns="0">
            <a:spAutoFit/>
          </a:bodyPr>
          <a:lstStyle/>
          <a:p>
            <a:pPr algn="ctr">
              <a:lnSpc>
                <a:spcPts val="3359"/>
              </a:lnSpc>
            </a:pPr>
            <a:r>
              <a:rPr lang="en-US" b="true" sz="2400" spc="141">
                <a:solidFill>
                  <a:srgbClr val="744C2C"/>
                </a:solidFill>
                <a:latin typeface="Arimo Bold"/>
                <a:ea typeface="Arimo Bold"/>
                <a:cs typeface="Arimo Bold"/>
                <a:sym typeface="Arimo Bold"/>
              </a:rPr>
              <a:t>Material: Full Pandan Leaf Woven</a:t>
            </a:r>
          </a:p>
          <a:p>
            <a:pPr algn="ctr">
              <a:lnSpc>
                <a:spcPts val="3359"/>
              </a:lnSpc>
            </a:pPr>
            <a:r>
              <a:rPr lang="en-US" b="true" sz="2400" spc="141">
                <a:solidFill>
                  <a:srgbClr val="744C2C"/>
                </a:solidFill>
                <a:latin typeface="Arimo Bold"/>
                <a:ea typeface="Arimo Bold"/>
                <a:cs typeface="Arimo Bold"/>
                <a:sym typeface="Arimo Bold"/>
              </a:rPr>
              <a:t>Color : Bone White/Natural White</a:t>
            </a:r>
          </a:p>
          <a:p>
            <a:pPr algn="ctr">
              <a:lnSpc>
                <a:spcPts val="3359"/>
              </a:lnSpc>
            </a:pPr>
            <a:r>
              <a:rPr lang="en-US" b="true" sz="2400" spc="141">
                <a:solidFill>
                  <a:srgbClr val="744C2C"/>
                </a:solidFill>
                <a:latin typeface="Arimo Bold"/>
                <a:ea typeface="Arimo Bold"/>
                <a:cs typeface="Arimo Bold"/>
                <a:sym typeface="Arimo Bold"/>
              </a:rPr>
              <a:t>Size : Pj 50 cm, Lb 12 cm, Tg 21 cm</a:t>
            </a:r>
          </a:p>
          <a:p>
            <a:pPr algn="ctr">
              <a:lnSpc>
                <a:spcPts val="3359"/>
              </a:lnSpc>
            </a:pPr>
            <a:r>
              <a:rPr lang="en-US" b="true" sz="2400" spc="141">
                <a:solidFill>
                  <a:srgbClr val="744C2C"/>
                </a:solidFill>
                <a:latin typeface="Arimo Bold"/>
                <a:ea typeface="Arimo Bold"/>
                <a:cs typeface="Arimo Bold"/>
                <a:sym typeface="Arimo Bold"/>
              </a:rPr>
              <a:t>Accessories : Zipper (30 cm), Strap (size 59 cm, brown)</a:t>
            </a:r>
          </a:p>
          <a:p>
            <a:pPr algn="ctr">
              <a:lnSpc>
                <a:spcPts val="3359"/>
              </a:lnSpc>
            </a:pPr>
            <a:r>
              <a:rPr lang="en-US" b="true" sz="2400" spc="141">
                <a:solidFill>
                  <a:srgbClr val="744C2C"/>
                </a:solidFill>
                <a:latin typeface="Arimo Bold"/>
                <a:ea typeface="Arimo Bold"/>
                <a:cs typeface="Arimo Bold"/>
                <a:sym typeface="Arimo Bold"/>
              </a:rPr>
              <a:t>Weight : 270 gr</a:t>
            </a:r>
          </a:p>
          <a:p>
            <a:pPr algn="ctr">
              <a:lnSpc>
                <a:spcPts val="3359"/>
              </a:lnSpc>
            </a:pPr>
            <a:r>
              <a:rPr lang="en-US" b="true" sz="2400" spc="141">
                <a:solidFill>
                  <a:srgbClr val="744C2C"/>
                </a:solidFill>
                <a:latin typeface="Arimo Bold"/>
                <a:ea typeface="Arimo Bold"/>
                <a:cs typeface="Arimo Bold"/>
                <a:sym typeface="Arimo Bold"/>
              </a:rPr>
              <a:t>Motif : Flower</a:t>
            </a:r>
          </a:p>
          <a:p>
            <a:pPr algn="ctr">
              <a:lnSpc>
                <a:spcPts val="3359"/>
              </a:lnSpc>
            </a:pPr>
            <a:r>
              <a:rPr lang="en-US" b="true" sz="2400" spc="141">
                <a:solidFill>
                  <a:srgbClr val="744C2C"/>
                </a:solidFill>
                <a:latin typeface="Arimo Bold"/>
                <a:ea typeface="Arimo Bold"/>
                <a:cs typeface="Arimo Bold"/>
                <a:sym typeface="Arimo Bold"/>
              </a:rPr>
              <a:t>Production Capacity : 50 units/month (Plus Decoupage)</a:t>
            </a:r>
          </a:p>
          <a:p>
            <a:pPr algn="ctr">
              <a:lnSpc>
                <a:spcPts val="3359"/>
              </a:lnSpc>
            </a:pPr>
            <a:r>
              <a:rPr lang="en-US" b="true" sz="2400" spc="141">
                <a:solidFill>
                  <a:srgbClr val="744C2C"/>
                </a:solidFill>
                <a:latin typeface="Arimo Bold"/>
                <a:ea typeface="Arimo Bold"/>
                <a:cs typeface="Arimo Bold"/>
                <a:sym typeface="Arimo Bold"/>
              </a:rPr>
              <a:t>Production Process Time : 1 Month</a:t>
            </a:r>
          </a:p>
        </p:txBody>
      </p:sp>
      <p:sp>
        <p:nvSpPr>
          <p:cNvPr name="TextBox 14" id="14"/>
          <p:cNvSpPr txBox="true"/>
          <p:nvPr/>
        </p:nvSpPr>
        <p:spPr>
          <a:xfrm rot="0">
            <a:off x="7610778" y="8014335"/>
            <a:ext cx="10329423" cy="1243965"/>
          </a:xfrm>
          <a:prstGeom prst="rect">
            <a:avLst/>
          </a:prstGeom>
        </p:spPr>
        <p:txBody>
          <a:bodyPr anchor="t" rtlCol="false" tIns="0" lIns="0" bIns="0" rIns="0">
            <a:spAutoFit/>
          </a:bodyPr>
          <a:lstStyle/>
          <a:p>
            <a:pPr algn="ctr" marL="518160" indent="-259080" lvl="1">
              <a:lnSpc>
                <a:spcPts val="3359"/>
              </a:lnSpc>
              <a:buFont typeface="Arial"/>
              <a:buChar char="•"/>
            </a:pPr>
            <a:r>
              <a:rPr lang="en-US" sz="2400" spc="141">
                <a:solidFill>
                  <a:srgbClr val="B43053"/>
                </a:solidFill>
                <a:latin typeface="Saint George"/>
                <a:ea typeface="Saint George"/>
                <a:cs typeface="Saint George"/>
                <a:sym typeface="Saint George"/>
              </a:rPr>
              <a:t>To maintain the beauty and quality of the Bag, store the Bag in a dry area, wrap it in a cloth to protect it from dust, and clean it regularly using a cloth or soft tissue.</a:t>
            </a:r>
          </a:p>
        </p:txBody>
      </p:sp>
      <p:sp>
        <p:nvSpPr>
          <p:cNvPr name="TextBox 15" id="15"/>
          <p:cNvSpPr txBox="true"/>
          <p:nvPr/>
        </p:nvSpPr>
        <p:spPr>
          <a:xfrm rot="0">
            <a:off x="16322427" y="96535"/>
            <a:ext cx="1873746" cy="849630"/>
          </a:xfrm>
          <a:prstGeom prst="rect">
            <a:avLst/>
          </a:prstGeom>
        </p:spPr>
        <p:txBody>
          <a:bodyPr anchor="t" rtlCol="false" tIns="0" lIns="0" bIns="0" rIns="0">
            <a:spAutoFit/>
          </a:bodyPr>
          <a:lstStyle/>
          <a:p>
            <a:pPr algn="ctr">
              <a:lnSpc>
                <a:spcPts val="6719"/>
              </a:lnSpc>
              <a:spcBef>
                <a:spcPct val="0"/>
              </a:spcBef>
            </a:pPr>
            <a:r>
              <a:rPr lang="en-US" sz="4800">
                <a:solidFill>
                  <a:srgbClr val="AE5771"/>
                </a:solidFill>
                <a:latin typeface="Sugo Display"/>
                <a:ea typeface="Sugo Display"/>
                <a:cs typeface="Sugo Display"/>
                <a:sym typeface="Sugo Display"/>
              </a:rPr>
              <a:t>46012900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DAGXh47pdF4</dc:identifier>
  <dcterms:modified xsi:type="dcterms:W3CDTF">2011-08-01T06:04:30Z</dcterms:modified>
  <cp:revision>1</cp:revision>
  <dc:title> e catalog new - ver english (1)</dc:title>
</cp:coreProperties>
</file>