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DM Sans Bold Italics" charset="1" panose="00000000000000000000"/>
      <p:regular r:id="rId22"/>
    </p:embeddedFont>
    <p:embeddedFont>
      <p:font typeface="Montserrat Classic Bold" charset="1" panose="00000800000000000000"/>
      <p:regular r:id="rId23"/>
    </p:embeddedFont>
    <p:embeddedFont>
      <p:font typeface="Jonathan" charset="1" panose="00000000000000000000"/>
      <p:regular r:id="rId24"/>
    </p:embeddedFont>
    <p:embeddedFont>
      <p:font typeface="Glacial Indifference Bold" charset="1" panose="00000800000000000000"/>
      <p:regular r:id="rId25"/>
    </p:embeddedFont>
    <p:embeddedFont>
      <p:font typeface="Kaushan Script" charset="1" panose="03060602040705080205"/>
      <p:regular r:id="rId26"/>
    </p:embeddedFont>
    <p:embeddedFont>
      <p:font typeface="Aerospace bold" charset="1" panose="00000500000000000000"/>
      <p:regular r:id="rId27"/>
    </p:embeddedFont>
    <p:embeddedFont>
      <p:font typeface="Great Vibes" charset="1" panose="02000507080000020002"/>
      <p:regular r:id="rId28"/>
    </p:embeddedFont>
    <p:embeddedFont>
      <p:font typeface="Nickainley" charset="1" panose="00000500000000000000"/>
      <p:regular r:id="rId29"/>
    </p:embeddedFont>
    <p:embeddedFont>
      <p:font typeface="Lovelace Bold" charset="1" panose="0000070000000000000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24.png" Type="http://schemas.openxmlformats.org/officeDocument/2006/relationships/image"/><Relationship Id="rId8" Target="../media/image25.png" Type="http://schemas.openxmlformats.org/officeDocument/2006/relationships/image"/><Relationship Id="rId9" Target="../media/image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26.png" Type="http://schemas.openxmlformats.org/officeDocument/2006/relationships/image"/><Relationship Id="rId8" Target="../media/image27.png" Type="http://schemas.openxmlformats.org/officeDocument/2006/relationships/image"/><Relationship Id="rId9" Target="../media/image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png" Type="http://schemas.openxmlformats.org/officeDocument/2006/relationships/image"/><Relationship Id="rId8" Target="../media/image28.png" Type="http://schemas.openxmlformats.org/officeDocument/2006/relationships/image"/><Relationship Id="rId9" Target="../media/image2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png" Type="http://schemas.openxmlformats.org/officeDocument/2006/relationships/image"/><Relationship Id="rId8" Target="../media/image30.png" Type="http://schemas.openxmlformats.org/officeDocument/2006/relationships/image"/><Relationship Id="rId9" Target="../media/image3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png" Type="http://schemas.openxmlformats.org/officeDocument/2006/relationships/image"/><Relationship Id="rId8" Target="../media/image32.png" Type="http://schemas.openxmlformats.org/officeDocument/2006/relationships/image"/><Relationship Id="rId9" Target="../media/image3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png" Type="http://schemas.openxmlformats.org/officeDocument/2006/relationships/image"/><Relationship Id="rId8" Target="../media/image34.png" Type="http://schemas.openxmlformats.org/officeDocument/2006/relationships/image"/><Relationship Id="rId9" Target="../media/image3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7.png" Type="http://schemas.openxmlformats.org/officeDocument/2006/relationships/image"/><Relationship Id="rId4" Target="../media/image38.png" Type="http://schemas.openxmlformats.org/officeDocument/2006/relationships/image"/><Relationship Id="rId5" Target="../media/image3.png" Type="http://schemas.openxmlformats.org/officeDocument/2006/relationships/image"/><Relationship Id="rId6" Target="../media/image3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png" Type="http://schemas.openxmlformats.org/officeDocument/2006/relationships/image"/><Relationship Id="rId9"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4.png" Type="http://schemas.openxmlformats.org/officeDocument/2006/relationships/image"/><Relationship Id="rId8" Target="../media/image15.png" Type="http://schemas.openxmlformats.org/officeDocument/2006/relationships/image"/><Relationship Id="rId9"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6.png" Type="http://schemas.openxmlformats.org/officeDocument/2006/relationships/image"/><Relationship Id="rId8" Target="../media/image17.png" Type="http://schemas.openxmlformats.org/officeDocument/2006/relationships/image"/><Relationship Id="rId9" Target="../media/image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8.png" Type="http://schemas.openxmlformats.org/officeDocument/2006/relationships/image"/><Relationship Id="rId8" Target="../media/image19.png" Type="http://schemas.openxmlformats.org/officeDocument/2006/relationships/image"/><Relationship Id="rId9" Target="../media/image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20.png"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 Id="rId8" Target="../media/image21.png" Type="http://schemas.openxmlformats.org/officeDocument/2006/relationships/image"/><Relationship Id="rId9"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22.png" Type="http://schemas.openxmlformats.org/officeDocument/2006/relationships/image"/><Relationship Id="rId8" Target="../media/image23.png" Type="http://schemas.openxmlformats.org/officeDocument/2006/relationships/image"/><Relationship Id="rId9" Target="../media/image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250692" y="319734"/>
            <a:ext cx="1944796" cy="949313"/>
          </a:xfrm>
          <a:custGeom>
            <a:avLst/>
            <a:gdLst/>
            <a:ahLst/>
            <a:cxnLst/>
            <a:rect r="r" b="b" t="t" l="l"/>
            <a:pathLst>
              <a:path h="949313" w="1944796">
                <a:moveTo>
                  <a:pt x="0" y="0"/>
                </a:moveTo>
                <a:lnTo>
                  <a:pt x="1944796" y="0"/>
                </a:lnTo>
                <a:lnTo>
                  <a:pt x="1944796" y="949313"/>
                </a:lnTo>
                <a:lnTo>
                  <a:pt x="0" y="949313"/>
                </a:lnTo>
                <a:lnTo>
                  <a:pt x="0" y="0"/>
                </a:lnTo>
                <a:close/>
              </a:path>
            </a:pathLst>
          </a:custGeom>
          <a:blipFill>
            <a:blip r:embed="rId2"/>
            <a:stretch>
              <a:fillRect l="-1973" t="-13619" r="-1973" b="0"/>
            </a:stretch>
          </a:blipFill>
        </p:spPr>
      </p:sp>
      <p:grpSp>
        <p:nvGrpSpPr>
          <p:cNvPr name="Group 3" id="3"/>
          <p:cNvGrpSpPr/>
          <p:nvPr/>
        </p:nvGrpSpPr>
        <p:grpSpPr>
          <a:xfrm rot="0">
            <a:off x="501114" y="8774488"/>
            <a:ext cx="18865207" cy="1759946"/>
            <a:chOff x="0" y="0"/>
            <a:chExt cx="25153609" cy="2346594"/>
          </a:xfrm>
        </p:grpSpPr>
        <p:sp>
          <p:nvSpPr>
            <p:cNvPr name="TextBox 4" id="4"/>
            <p:cNvSpPr txBox="true"/>
            <p:nvPr/>
          </p:nvSpPr>
          <p:spPr>
            <a:xfrm rot="0">
              <a:off x="1029116"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lycryxdecoupage.pkl@gmail.com</a:t>
              </a:r>
            </a:p>
          </p:txBody>
        </p:sp>
        <p:sp>
          <p:nvSpPr>
            <p:cNvPr name="Freeform 5" id="5"/>
            <p:cNvSpPr/>
            <p:nvPr/>
          </p:nvSpPr>
          <p:spPr>
            <a:xfrm flipH="false" flipV="false" rot="0">
              <a:off x="0" y="971592"/>
              <a:ext cx="768958" cy="723725"/>
            </a:xfrm>
            <a:custGeom>
              <a:avLst/>
              <a:gdLst/>
              <a:ahLst/>
              <a:cxnLst/>
              <a:rect r="r" b="b" t="t" l="l"/>
              <a:pathLst>
                <a:path h="723725" w="768958">
                  <a:moveTo>
                    <a:pt x="0" y="0"/>
                  </a:moveTo>
                  <a:lnTo>
                    <a:pt x="768958" y="0"/>
                  </a:lnTo>
                  <a:lnTo>
                    <a:pt x="768958" y="723725"/>
                  </a:lnTo>
                  <a:lnTo>
                    <a:pt x="0" y="723725"/>
                  </a:lnTo>
                  <a:lnTo>
                    <a:pt x="0" y="0"/>
                  </a:lnTo>
                  <a:close/>
                </a:path>
              </a:pathLst>
            </a:custGeom>
            <a:blipFill>
              <a:blip r:embed="rId3"/>
              <a:stretch>
                <a:fillRect l="0" t="0" r="0" b="0"/>
              </a:stretch>
            </a:blipFill>
          </p:spPr>
        </p:sp>
        <p:sp>
          <p:nvSpPr>
            <p:cNvPr name="Freeform 6" id="6"/>
            <p:cNvSpPr/>
            <p:nvPr/>
          </p:nvSpPr>
          <p:spPr>
            <a:xfrm flipH="false" flipV="false" rot="0">
              <a:off x="8441913" y="0"/>
              <a:ext cx="2346594" cy="2346594"/>
            </a:xfrm>
            <a:custGeom>
              <a:avLst/>
              <a:gdLst/>
              <a:ahLst/>
              <a:cxnLst/>
              <a:rect r="r" b="b" t="t" l="l"/>
              <a:pathLst>
                <a:path h="2346594" w="2346594">
                  <a:moveTo>
                    <a:pt x="0" y="0"/>
                  </a:moveTo>
                  <a:lnTo>
                    <a:pt x="2346594" y="0"/>
                  </a:lnTo>
                  <a:lnTo>
                    <a:pt x="2346594" y="2346594"/>
                  </a:lnTo>
                  <a:lnTo>
                    <a:pt x="0" y="2346594"/>
                  </a:lnTo>
                  <a:lnTo>
                    <a:pt x="0" y="0"/>
                  </a:lnTo>
                  <a:close/>
                </a:path>
              </a:pathLst>
            </a:custGeom>
            <a:blipFill>
              <a:blip r:embed="rId4"/>
              <a:stretch>
                <a:fillRect l="0" t="0" r="0" b="0"/>
              </a:stretch>
            </a:blipFill>
          </p:spPr>
        </p:sp>
        <p:sp>
          <p:nvSpPr>
            <p:cNvPr name="Freeform 7" id="7"/>
            <p:cNvSpPr/>
            <p:nvPr/>
          </p:nvSpPr>
          <p:spPr>
            <a:xfrm flipH="false" flipV="false" rot="0">
              <a:off x="16422216" y="702820"/>
              <a:ext cx="940954" cy="940954"/>
            </a:xfrm>
            <a:custGeom>
              <a:avLst/>
              <a:gdLst/>
              <a:ahLst/>
              <a:cxnLst/>
              <a:rect r="r" b="b" t="t" l="l"/>
              <a:pathLst>
                <a:path h="940954" w="940954">
                  <a:moveTo>
                    <a:pt x="0" y="0"/>
                  </a:moveTo>
                  <a:lnTo>
                    <a:pt x="940955" y="0"/>
                  </a:lnTo>
                  <a:lnTo>
                    <a:pt x="940955" y="940954"/>
                  </a:lnTo>
                  <a:lnTo>
                    <a:pt x="0" y="940954"/>
                  </a:lnTo>
                  <a:lnTo>
                    <a:pt x="0" y="0"/>
                  </a:lnTo>
                  <a:close/>
                </a:path>
              </a:pathLst>
            </a:custGeom>
            <a:blipFill>
              <a:blip r:embed="rId5"/>
              <a:stretch>
                <a:fillRect l="0" t="0" r="0" b="0"/>
              </a:stretch>
            </a:blipFill>
          </p:spPr>
        </p:sp>
        <p:sp>
          <p:nvSpPr>
            <p:cNvPr name="TextBox 8" id="8"/>
            <p:cNvSpPr txBox="true"/>
            <p:nvPr/>
          </p:nvSpPr>
          <p:spPr>
            <a:xfrm rot="0">
              <a:off x="10109088" y="1017077"/>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+62 856 4010 6027</a:t>
              </a:r>
            </a:p>
          </p:txBody>
        </p:sp>
        <p:sp>
          <p:nvSpPr>
            <p:cNvPr name="TextBox 9" id="9"/>
            <p:cNvSpPr txBox="true"/>
            <p:nvPr/>
          </p:nvSpPr>
          <p:spPr>
            <a:xfrm rot="0">
              <a:off x="17629305"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a:t>
              </a:r>
            </a:p>
          </p:txBody>
        </p:sp>
      </p:grpSp>
      <p:sp>
        <p:nvSpPr>
          <p:cNvPr name="Freeform 10" id="10"/>
          <p:cNvSpPr/>
          <p:nvPr/>
        </p:nvSpPr>
        <p:spPr>
          <a:xfrm flipH="false" flipV="false" rot="0">
            <a:off x="5097655" y="1600934"/>
            <a:ext cx="8049011" cy="7497504"/>
          </a:xfrm>
          <a:custGeom>
            <a:avLst/>
            <a:gdLst/>
            <a:ahLst/>
            <a:cxnLst/>
            <a:rect r="r" b="b" t="t" l="l"/>
            <a:pathLst>
              <a:path h="7497504" w="8049011">
                <a:moveTo>
                  <a:pt x="0" y="0"/>
                </a:moveTo>
                <a:lnTo>
                  <a:pt x="8049010" y="0"/>
                </a:lnTo>
                <a:lnTo>
                  <a:pt x="8049010" y="7497504"/>
                </a:lnTo>
                <a:lnTo>
                  <a:pt x="0" y="7497504"/>
                </a:lnTo>
                <a:lnTo>
                  <a:pt x="0" y="0"/>
                </a:lnTo>
                <a:close/>
              </a:path>
            </a:pathLst>
          </a:custGeom>
          <a:blipFill>
            <a:blip r:embed="rId6"/>
            <a:stretch>
              <a:fillRect l="0" t="-21529" r="0" b="-21529"/>
            </a:stretch>
          </a:blipFill>
        </p:spPr>
      </p:sp>
      <p:sp>
        <p:nvSpPr>
          <p:cNvPr name="TextBox 11" id="11"/>
          <p:cNvSpPr txBox="true"/>
          <p:nvPr/>
        </p:nvSpPr>
        <p:spPr>
          <a:xfrm rot="0">
            <a:off x="5593408" y="496893"/>
            <a:ext cx="7057503" cy="537845"/>
          </a:xfrm>
          <a:prstGeom prst="rect">
            <a:avLst/>
          </a:prstGeom>
        </p:spPr>
        <p:txBody>
          <a:bodyPr anchor="t" rtlCol="false" tIns="0" lIns="0" bIns="0" rIns="0">
            <a:spAutoFit/>
          </a:bodyPr>
          <a:lstStyle/>
          <a:p>
            <a:pPr algn="ctr">
              <a:lnSpc>
                <a:spcPts val="4480"/>
              </a:lnSpc>
            </a:pPr>
            <a:r>
              <a:rPr lang="en-US" b="true" sz="3200">
                <a:solidFill>
                  <a:srgbClr val="D46B16"/>
                </a:solidFill>
                <a:latin typeface="Montserrat Classic Bold"/>
                <a:ea typeface="Montserrat Classic Bold"/>
                <a:cs typeface="Montserrat Classic Bold"/>
                <a:sym typeface="Montserrat Classic Bold"/>
              </a:rPr>
              <a:t>L Y C R YX   A C C E S O R I E S </a:t>
            </a:r>
          </a:p>
        </p:txBody>
      </p:sp>
      <p:sp>
        <p:nvSpPr>
          <p:cNvPr name="TextBox 12" id="12"/>
          <p:cNvSpPr txBox="true"/>
          <p:nvPr/>
        </p:nvSpPr>
        <p:spPr>
          <a:xfrm rot="0">
            <a:off x="9700678" y="4915019"/>
            <a:ext cx="7325583" cy="2848072"/>
          </a:xfrm>
          <a:prstGeom prst="rect">
            <a:avLst/>
          </a:prstGeom>
        </p:spPr>
        <p:txBody>
          <a:bodyPr anchor="t" rtlCol="false" tIns="0" lIns="0" bIns="0" rIns="0">
            <a:spAutoFit/>
          </a:bodyPr>
          <a:lstStyle/>
          <a:p>
            <a:pPr algn="ctr">
              <a:lnSpc>
                <a:spcPts val="19594"/>
              </a:lnSpc>
            </a:pPr>
            <a:r>
              <a:rPr lang="en-US" sz="26125">
                <a:solidFill>
                  <a:srgbClr val="D46B16"/>
                </a:solidFill>
                <a:latin typeface="Jonathan"/>
                <a:ea typeface="Jonathan"/>
                <a:cs typeface="Jonathan"/>
                <a:sym typeface="Jonathan"/>
              </a:rPr>
              <a:t>catalog</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87348" y="8885767"/>
            <a:ext cx="18865207" cy="1759946"/>
            <a:chOff x="0" y="0"/>
            <a:chExt cx="25153609" cy="2346594"/>
          </a:xfrm>
        </p:grpSpPr>
        <p:sp>
          <p:nvSpPr>
            <p:cNvPr name="TextBox 3" id="3"/>
            <p:cNvSpPr txBox="true"/>
            <p:nvPr/>
          </p:nvSpPr>
          <p:spPr>
            <a:xfrm rot="0">
              <a:off x="1029116"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lycryxdecoupage.pkl@gmail.com</a:t>
              </a:r>
            </a:p>
          </p:txBody>
        </p:sp>
        <p:sp>
          <p:nvSpPr>
            <p:cNvPr name="Freeform 4" id="4"/>
            <p:cNvSpPr/>
            <p:nvPr/>
          </p:nvSpPr>
          <p:spPr>
            <a:xfrm flipH="false" flipV="false" rot="0">
              <a:off x="0" y="971592"/>
              <a:ext cx="768958" cy="723725"/>
            </a:xfrm>
            <a:custGeom>
              <a:avLst/>
              <a:gdLst/>
              <a:ahLst/>
              <a:cxnLst/>
              <a:rect r="r" b="b" t="t" l="l"/>
              <a:pathLst>
                <a:path h="723725" w="768958">
                  <a:moveTo>
                    <a:pt x="0" y="0"/>
                  </a:moveTo>
                  <a:lnTo>
                    <a:pt x="768958" y="0"/>
                  </a:lnTo>
                  <a:lnTo>
                    <a:pt x="768958" y="723725"/>
                  </a:lnTo>
                  <a:lnTo>
                    <a:pt x="0" y="723725"/>
                  </a:lnTo>
                  <a:lnTo>
                    <a:pt x="0" y="0"/>
                  </a:lnTo>
                  <a:close/>
                </a:path>
              </a:pathLst>
            </a:custGeom>
            <a:blipFill>
              <a:blip r:embed="rId2"/>
              <a:stretch>
                <a:fillRect l="0" t="0" r="0" b="0"/>
              </a:stretch>
            </a:blipFill>
          </p:spPr>
        </p:sp>
        <p:sp>
          <p:nvSpPr>
            <p:cNvPr name="Freeform 5" id="5"/>
            <p:cNvSpPr/>
            <p:nvPr/>
          </p:nvSpPr>
          <p:spPr>
            <a:xfrm flipH="false" flipV="false" rot="0">
              <a:off x="8441913" y="0"/>
              <a:ext cx="2346594" cy="2346594"/>
            </a:xfrm>
            <a:custGeom>
              <a:avLst/>
              <a:gdLst/>
              <a:ahLst/>
              <a:cxnLst/>
              <a:rect r="r" b="b" t="t" l="l"/>
              <a:pathLst>
                <a:path h="2346594" w="2346594">
                  <a:moveTo>
                    <a:pt x="0" y="0"/>
                  </a:moveTo>
                  <a:lnTo>
                    <a:pt x="2346594" y="0"/>
                  </a:lnTo>
                  <a:lnTo>
                    <a:pt x="2346594" y="2346594"/>
                  </a:lnTo>
                  <a:lnTo>
                    <a:pt x="0" y="2346594"/>
                  </a:lnTo>
                  <a:lnTo>
                    <a:pt x="0" y="0"/>
                  </a:lnTo>
                  <a:close/>
                </a:path>
              </a:pathLst>
            </a:custGeom>
            <a:blipFill>
              <a:blip r:embed="rId3"/>
              <a:stretch>
                <a:fillRect l="0" t="0" r="0" b="0"/>
              </a:stretch>
            </a:blipFill>
          </p:spPr>
        </p:sp>
        <p:sp>
          <p:nvSpPr>
            <p:cNvPr name="Freeform 6" id="6"/>
            <p:cNvSpPr/>
            <p:nvPr/>
          </p:nvSpPr>
          <p:spPr>
            <a:xfrm flipH="false" flipV="false" rot="0">
              <a:off x="16422216" y="702820"/>
              <a:ext cx="940954" cy="940954"/>
            </a:xfrm>
            <a:custGeom>
              <a:avLst/>
              <a:gdLst/>
              <a:ahLst/>
              <a:cxnLst/>
              <a:rect r="r" b="b" t="t" l="l"/>
              <a:pathLst>
                <a:path h="940954" w="940954">
                  <a:moveTo>
                    <a:pt x="0" y="0"/>
                  </a:moveTo>
                  <a:lnTo>
                    <a:pt x="940955" y="0"/>
                  </a:lnTo>
                  <a:lnTo>
                    <a:pt x="940955" y="940954"/>
                  </a:lnTo>
                  <a:lnTo>
                    <a:pt x="0" y="940954"/>
                  </a:lnTo>
                  <a:lnTo>
                    <a:pt x="0" y="0"/>
                  </a:lnTo>
                  <a:close/>
                </a:path>
              </a:pathLst>
            </a:custGeom>
            <a:blipFill>
              <a:blip r:embed="rId4"/>
              <a:stretch>
                <a:fillRect l="0" t="0" r="0" b="0"/>
              </a:stretch>
            </a:blipFill>
          </p:spPr>
        </p:sp>
        <p:sp>
          <p:nvSpPr>
            <p:cNvPr name="TextBox 7" id="7"/>
            <p:cNvSpPr txBox="true"/>
            <p:nvPr/>
          </p:nvSpPr>
          <p:spPr>
            <a:xfrm rot="0">
              <a:off x="10109088" y="1017077"/>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+62 856 4010 6027</a:t>
              </a:r>
            </a:p>
          </p:txBody>
        </p:sp>
        <p:sp>
          <p:nvSpPr>
            <p:cNvPr name="TextBox 8" id="8"/>
            <p:cNvSpPr txBox="true"/>
            <p:nvPr/>
          </p:nvSpPr>
          <p:spPr>
            <a:xfrm rot="0">
              <a:off x="17629305"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a:t>
              </a:r>
            </a:p>
          </p:txBody>
        </p:sp>
      </p:grpSp>
      <p:sp>
        <p:nvSpPr>
          <p:cNvPr name="Freeform 9" id="9"/>
          <p:cNvSpPr/>
          <p:nvPr/>
        </p:nvSpPr>
        <p:spPr>
          <a:xfrm flipH="false" flipV="false" rot="0">
            <a:off x="5862352" y="0"/>
            <a:ext cx="7315200" cy="2513769"/>
          </a:xfrm>
          <a:custGeom>
            <a:avLst/>
            <a:gdLst/>
            <a:ahLst/>
            <a:cxnLst/>
            <a:rect r="r" b="b" t="t" l="l"/>
            <a:pathLst>
              <a:path h="2513769" w="7315200">
                <a:moveTo>
                  <a:pt x="0" y="0"/>
                </a:moveTo>
                <a:lnTo>
                  <a:pt x="7315200" y="0"/>
                </a:lnTo>
                <a:lnTo>
                  <a:pt x="7315200" y="2513769"/>
                </a:lnTo>
                <a:lnTo>
                  <a:pt x="0" y="25137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4734019" y="1572827"/>
            <a:ext cx="13366777" cy="7526339"/>
          </a:xfrm>
          <a:custGeom>
            <a:avLst/>
            <a:gdLst/>
            <a:ahLst/>
            <a:cxnLst/>
            <a:rect r="r" b="b" t="t" l="l"/>
            <a:pathLst>
              <a:path h="7526339" w="13366777">
                <a:moveTo>
                  <a:pt x="0" y="0"/>
                </a:moveTo>
                <a:lnTo>
                  <a:pt x="13366777" y="0"/>
                </a:lnTo>
                <a:lnTo>
                  <a:pt x="13366777" y="7526339"/>
                </a:lnTo>
                <a:lnTo>
                  <a:pt x="0" y="7526339"/>
                </a:lnTo>
                <a:lnTo>
                  <a:pt x="0" y="0"/>
                </a:lnTo>
                <a:close/>
              </a:path>
            </a:pathLst>
          </a:custGeom>
          <a:blipFill>
            <a:blip r:embed="rId7"/>
            <a:stretch>
              <a:fillRect l="0" t="0" r="0" b="0"/>
            </a:stretch>
          </a:blipFill>
        </p:spPr>
      </p:sp>
      <p:sp>
        <p:nvSpPr>
          <p:cNvPr name="Freeform 11" id="11"/>
          <p:cNvSpPr/>
          <p:nvPr/>
        </p:nvSpPr>
        <p:spPr>
          <a:xfrm flipH="false" flipV="false" rot="0">
            <a:off x="9144000" y="2184806"/>
            <a:ext cx="12562526" cy="7073494"/>
          </a:xfrm>
          <a:custGeom>
            <a:avLst/>
            <a:gdLst/>
            <a:ahLst/>
            <a:cxnLst/>
            <a:rect r="r" b="b" t="t" l="l"/>
            <a:pathLst>
              <a:path h="7073494" w="12562526">
                <a:moveTo>
                  <a:pt x="0" y="0"/>
                </a:moveTo>
                <a:lnTo>
                  <a:pt x="12562526" y="0"/>
                </a:lnTo>
                <a:lnTo>
                  <a:pt x="12562526" y="7073494"/>
                </a:lnTo>
                <a:lnTo>
                  <a:pt x="0" y="7073494"/>
                </a:lnTo>
                <a:lnTo>
                  <a:pt x="0" y="0"/>
                </a:lnTo>
                <a:close/>
              </a:path>
            </a:pathLst>
          </a:custGeom>
          <a:blipFill>
            <a:blip r:embed="rId8"/>
            <a:stretch>
              <a:fillRect l="0" t="0" r="0" b="0"/>
            </a:stretch>
          </a:blipFill>
        </p:spPr>
      </p:sp>
      <p:sp>
        <p:nvSpPr>
          <p:cNvPr name="TextBox 12" id="12"/>
          <p:cNvSpPr txBox="true"/>
          <p:nvPr/>
        </p:nvSpPr>
        <p:spPr>
          <a:xfrm rot="0">
            <a:off x="4500536" y="732223"/>
            <a:ext cx="10038832" cy="840604"/>
          </a:xfrm>
          <a:prstGeom prst="rect">
            <a:avLst/>
          </a:prstGeom>
        </p:spPr>
        <p:txBody>
          <a:bodyPr anchor="t" rtlCol="false" tIns="0" lIns="0" bIns="0" rIns="0">
            <a:spAutoFit/>
          </a:bodyPr>
          <a:lstStyle/>
          <a:p>
            <a:pPr algn="ctr">
              <a:lnSpc>
                <a:spcPts val="5930"/>
              </a:lnSpc>
            </a:pPr>
            <a:r>
              <a:rPr lang="en-US" sz="7145">
                <a:solidFill>
                  <a:srgbClr val="AE5771"/>
                </a:solidFill>
                <a:latin typeface="Great Vibes"/>
                <a:ea typeface="Great Vibes"/>
                <a:cs typeface="Great Vibes"/>
                <a:sym typeface="Great Vibes"/>
              </a:rPr>
              <a:t>Lycryx Brooch</a:t>
            </a:r>
          </a:p>
        </p:txBody>
      </p:sp>
      <p:sp>
        <p:nvSpPr>
          <p:cNvPr name="TextBox 13" id="13"/>
          <p:cNvSpPr txBox="true"/>
          <p:nvPr/>
        </p:nvSpPr>
        <p:spPr>
          <a:xfrm rot="0">
            <a:off x="-1406073" y="7966606"/>
            <a:ext cx="10038832" cy="906895"/>
          </a:xfrm>
          <a:prstGeom prst="rect">
            <a:avLst/>
          </a:prstGeom>
        </p:spPr>
        <p:txBody>
          <a:bodyPr anchor="t" rtlCol="false" tIns="0" lIns="0" bIns="0" rIns="0">
            <a:spAutoFit/>
          </a:bodyPr>
          <a:lstStyle/>
          <a:p>
            <a:pPr algn="ctr">
              <a:lnSpc>
                <a:spcPts val="6428"/>
              </a:lnSpc>
            </a:pPr>
            <a:r>
              <a:rPr lang="en-US" sz="7745">
                <a:solidFill>
                  <a:srgbClr val="E2A1A1"/>
                </a:solidFill>
                <a:latin typeface="Great Vibes"/>
                <a:ea typeface="Great Vibes"/>
                <a:cs typeface="Great Vibes"/>
                <a:sym typeface="Great Vibes"/>
              </a:rPr>
              <a:t>Lemon Glow</a:t>
            </a:r>
          </a:p>
        </p:txBody>
      </p:sp>
      <p:sp>
        <p:nvSpPr>
          <p:cNvPr name="TextBox 14" id="14"/>
          <p:cNvSpPr txBox="true"/>
          <p:nvPr/>
        </p:nvSpPr>
        <p:spPr>
          <a:xfrm rot="0">
            <a:off x="8249168" y="7990227"/>
            <a:ext cx="10038832" cy="840604"/>
          </a:xfrm>
          <a:prstGeom prst="rect">
            <a:avLst/>
          </a:prstGeom>
        </p:spPr>
        <p:txBody>
          <a:bodyPr anchor="t" rtlCol="false" tIns="0" lIns="0" bIns="0" rIns="0">
            <a:spAutoFit/>
          </a:bodyPr>
          <a:lstStyle/>
          <a:p>
            <a:pPr algn="ctr">
              <a:lnSpc>
                <a:spcPts val="5930"/>
              </a:lnSpc>
            </a:pPr>
            <a:r>
              <a:rPr lang="en-US" sz="7145">
                <a:solidFill>
                  <a:srgbClr val="E2A1A1"/>
                </a:solidFill>
                <a:latin typeface="Great Vibes"/>
                <a:ea typeface="Great Vibes"/>
                <a:cs typeface="Great Vibes"/>
                <a:sym typeface="Great Vibes"/>
              </a:rPr>
              <a:t>Pumpkin Shine</a:t>
            </a:r>
          </a:p>
        </p:txBody>
      </p:sp>
      <p:sp>
        <p:nvSpPr>
          <p:cNvPr name="Freeform 15" id="15"/>
          <p:cNvSpPr/>
          <p:nvPr/>
        </p:nvSpPr>
        <p:spPr>
          <a:xfrm flipH="false" flipV="false" rot="0">
            <a:off x="239748" y="154280"/>
            <a:ext cx="2352156" cy="1255004"/>
          </a:xfrm>
          <a:custGeom>
            <a:avLst/>
            <a:gdLst/>
            <a:ahLst/>
            <a:cxnLst/>
            <a:rect r="r" b="b" t="t" l="l"/>
            <a:pathLst>
              <a:path h="1255004" w="2352156">
                <a:moveTo>
                  <a:pt x="0" y="0"/>
                </a:moveTo>
                <a:lnTo>
                  <a:pt x="2352157" y="0"/>
                </a:lnTo>
                <a:lnTo>
                  <a:pt x="2352157" y="1255004"/>
                </a:lnTo>
                <a:lnTo>
                  <a:pt x="0" y="1255004"/>
                </a:lnTo>
                <a:lnTo>
                  <a:pt x="0" y="0"/>
                </a:lnTo>
                <a:close/>
              </a:path>
            </a:pathLst>
          </a:custGeom>
          <a:blipFill>
            <a:blip r:embed="rId9"/>
            <a:stretch>
              <a:fillRect l="0" t="0" r="0" b="0"/>
            </a:stretch>
          </a:blipFill>
        </p:spPr>
      </p:sp>
      <p:sp>
        <p:nvSpPr>
          <p:cNvPr name="TextBox 16" id="16"/>
          <p:cNvSpPr txBox="true"/>
          <p:nvPr/>
        </p:nvSpPr>
        <p:spPr>
          <a:xfrm rot="0">
            <a:off x="15737250" y="308056"/>
            <a:ext cx="2175669" cy="720644"/>
          </a:xfrm>
          <a:prstGeom prst="rect">
            <a:avLst/>
          </a:prstGeom>
        </p:spPr>
        <p:txBody>
          <a:bodyPr anchor="t" rtlCol="false" tIns="0" lIns="0" bIns="0" rIns="0">
            <a:spAutoFit/>
          </a:bodyPr>
          <a:lstStyle/>
          <a:p>
            <a:pPr algn="ctr">
              <a:lnSpc>
                <a:spcPts val="5954"/>
              </a:lnSpc>
              <a:spcBef>
                <a:spcPct val="0"/>
              </a:spcBef>
            </a:pPr>
            <a:r>
              <a:rPr lang="en-US" b="true" sz="4253" i="true">
                <a:solidFill>
                  <a:srgbClr val="E2A1A1"/>
                </a:solidFill>
                <a:latin typeface="DM Sans Bold Italics"/>
                <a:ea typeface="DM Sans Bold Italics"/>
                <a:cs typeface="DM Sans Bold Italics"/>
                <a:sym typeface="DM Sans Bold Italics"/>
              </a:rPr>
              <a:t>3926.90</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87348" y="8885767"/>
            <a:ext cx="18865207" cy="1759946"/>
            <a:chOff x="0" y="0"/>
            <a:chExt cx="25153609" cy="2346594"/>
          </a:xfrm>
        </p:grpSpPr>
        <p:sp>
          <p:nvSpPr>
            <p:cNvPr name="TextBox 3" id="3"/>
            <p:cNvSpPr txBox="true"/>
            <p:nvPr/>
          </p:nvSpPr>
          <p:spPr>
            <a:xfrm rot="0">
              <a:off x="1029116"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lycryxdecoupage.pkl@gmail.com</a:t>
              </a:r>
            </a:p>
          </p:txBody>
        </p:sp>
        <p:sp>
          <p:nvSpPr>
            <p:cNvPr name="Freeform 4" id="4"/>
            <p:cNvSpPr/>
            <p:nvPr/>
          </p:nvSpPr>
          <p:spPr>
            <a:xfrm flipH="false" flipV="false" rot="0">
              <a:off x="0" y="971592"/>
              <a:ext cx="768958" cy="723725"/>
            </a:xfrm>
            <a:custGeom>
              <a:avLst/>
              <a:gdLst/>
              <a:ahLst/>
              <a:cxnLst/>
              <a:rect r="r" b="b" t="t" l="l"/>
              <a:pathLst>
                <a:path h="723725" w="768958">
                  <a:moveTo>
                    <a:pt x="0" y="0"/>
                  </a:moveTo>
                  <a:lnTo>
                    <a:pt x="768958" y="0"/>
                  </a:lnTo>
                  <a:lnTo>
                    <a:pt x="768958" y="723725"/>
                  </a:lnTo>
                  <a:lnTo>
                    <a:pt x="0" y="723725"/>
                  </a:lnTo>
                  <a:lnTo>
                    <a:pt x="0" y="0"/>
                  </a:lnTo>
                  <a:close/>
                </a:path>
              </a:pathLst>
            </a:custGeom>
            <a:blipFill>
              <a:blip r:embed="rId2"/>
              <a:stretch>
                <a:fillRect l="0" t="0" r="0" b="0"/>
              </a:stretch>
            </a:blipFill>
          </p:spPr>
        </p:sp>
        <p:sp>
          <p:nvSpPr>
            <p:cNvPr name="Freeform 5" id="5"/>
            <p:cNvSpPr/>
            <p:nvPr/>
          </p:nvSpPr>
          <p:spPr>
            <a:xfrm flipH="false" flipV="false" rot="0">
              <a:off x="8441913" y="0"/>
              <a:ext cx="2346594" cy="2346594"/>
            </a:xfrm>
            <a:custGeom>
              <a:avLst/>
              <a:gdLst/>
              <a:ahLst/>
              <a:cxnLst/>
              <a:rect r="r" b="b" t="t" l="l"/>
              <a:pathLst>
                <a:path h="2346594" w="2346594">
                  <a:moveTo>
                    <a:pt x="0" y="0"/>
                  </a:moveTo>
                  <a:lnTo>
                    <a:pt x="2346594" y="0"/>
                  </a:lnTo>
                  <a:lnTo>
                    <a:pt x="2346594" y="2346594"/>
                  </a:lnTo>
                  <a:lnTo>
                    <a:pt x="0" y="2346594"/>
                  </a:lnTo>
                  <a:lnTo>
                    <a:pt x="0" y="0"/>
                  </a:lnTo>
                  <a:close/>
                </a:path>
              </a:pathLst>
            </a:custGeom>
            <a:blipFill>
              <a:blip r:embed="rId3"/>
              <a:stretch>
                <a:fillRect l="0" t="0" r="0" b="0"/>
              </a:stretch>
            </a:blipFill>
          </p:spPr>
        </p:sp>
        <p:sp>
          <p:nvSpPr>
            <p:cNvPr name="Freeform 6" id="6"/>
            <p:cNvSpPr/>
            <p:nvPr/>
          </p:nvSpPr>
          <p:spPr>
            <a:xfrm flipH="false" flipV="false" rot="0">
              <a:off x="16422216" y="702820"/>
              <a:ext cx="940954" cy="940954"/>
            </a:xfrm>
            <a:custGeom>
              <a:avLst/>
              <a:gdLst/>
              <a:ahLst/>
              <a:cxnLst/>
              <a:rect r="r" b="b" t="t" l="l"/>
              <a:pathLst>
                <a:path h="940954" w="940954">
                  <a:moveTo>
                    <a:pt x="0" y="0"/>
                  </a:moveTo>
                  <a:lnTo>
                    <a:pt x="940955" y="0"/>
                  </a:lnTo>
                  <a:lnTo>
                    <a:pt x="940955" y="940954"/>
                  </a:lnTo>
                  <a:lnTo>
                    <a:pt x="0" y="940954"/>
                  </a:lnTo>
                  <a:lnTo>
                    <a:pt x="0" y="0"/>
                  </a:lnTo>
                  <a:close/>
                </a:path>
              </a:pathLst>
            </a:custGeom>
            <a:blipFill>
              <a:blip r:embed="rId4"/>
              <a:stretch>
                <a:fillRect l="0" t="0" r="0" b="0"/>
              </a:stretch>
            </a:blipFill>
          </p:spPr>
        </p:sp>
        <p:sp>
          <p:nvSpPr>
            <p:cNvPr name="TextBox 7" id="7"/>
            <p:cNvSpPr txBox="true"/>
            <p:nvPr/>
          </p:nvSpPr>
          <p:spPr>
            <a:xfrm rot="0">
              <a:off x="10109088" y="1017077"/>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+62 856 4010 6027</a:t>
              </a:r>
            </a:p>
          </p:txBody>
        </p:sp>
        <p:sp>
          <p:nvSpPr>
            <p:cNvPr name="TextBox 8" id="8"/>
            <p:cNvSpPr txBox="true"/>
            <p:nvPr/>
          </p:nvSpPr>
          <p:spPr>
            <a:xfrm rot="0">
              <a:off x="17629305"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a:t>
              </a:r>
            </a:p>
          </p:txBody>
        </p:sp>
      </p:grpSp>
      <p:sp>
        <p:nvSpPr>
          <p:cNvPr name="Freeform 9" id="9"/>
          <p:cNvSpPr/>
          <p:nvPr/>
        </p:nvSpPr>
        <p:spPr>
          <a:xfrm flipH="false" flipV="false" rot="0">
            <a:off x="5862352" y="0"/>
            <a:ext cx="7315200" cy="2513769"/>
          </a:xfrm>
          <a:custGeom>
            <a:avLst/>
            <a:gdLst/>
            <a:ahLst/>
            <a:cxnLst/>
            <a:rect r="r" b="b" t="t" l="l"/>
            <a:pathLst>
              <a:path h="2513769" w="7315200">
                <a:moveTo>
                  <a:pt x="0" y="0"/>
                </a:moveTo>
                <a:lnTo>
                  <a:pt x="7315200" y="0"/>
                </a:lnTo>
                <a:lnTo>
                  <a:pt x="7315200" y="2513769"/>
                </a:lnTo>
                <a:lnTo>
                  <a:pt x="0" y="25137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4880459" y="533456"/>
            <a:ext cx="14833704" cy="8352311"/>
          </a:xfrm>
          <a:custGeom>
            <a:avLst/>
            <a:gdLst/>
            <a:ahLst/>
            <a:cxnLst/>
            <a:rect r="r" b="b" t="t" l="l"/>
            <a:pathLst>
              <a:path h="8352311" w="14833704">
                <a:moveTo>
                  <a:pt x="0" y="0"/>
                </a:moveTo>
                <a:lnTo>
                  <a:pt x="14833705" y="0"/>
                </a:lnTo>
                <a:lnTo>
                  <a:pt x="14833705" y="8352311"/>
                </a:lnTo>
                <a:lnTo>
                  <a:pt x="0" y="8352311"/>
                </a:lnTo>
                <a:lnTo>
                  <a:pt x="0" y="0"/>
                </a:lnTo>
                <a:close/>
              </a:path>
            </a:pathLst>
          </a:custGeom>
          <a:blipFill>
            <a:blip r:embed="rId7"/>
            <a:stretch>
              <a:fillRect l="0" t="0" r="0" b="0"/>
            </a:stretch>
          </a:blipFill>
        </p:spPr>
      </p:sp>
      <p:sp>
        <p:nvSpPr>
          <p:cNvPr name="Freeform 11" id="11"/>
          <p:cNvSpPr/>
          <p:nvPr/>
        </p:nvSpPr>
        <p:spPr>
          <a:xfrm flipH="false" flipV="false" rot="0">
            <a:off x="4413502" y="533456"/>
            <a:ext cx="14539054" cy="8186404"/>
          </a:xfrm>
          <a:custGeom>
            <a:avLst/>
            <a:gdLst/>
            <a:ahLst/>
            <a:cxnLst/>
            <a:rect r="r" b="b" t="t" l="l"/>
            <a:pathLst>
              <a:path h="8186404" w="14539054">
                <a:moveTo>
                  <a:pt x="0" y="0"/>
                </a:moveTo>
                <a:lnTo>
                  <a:pt x="14539053" y="0"/>
                </a:lnTo>
                <a:lnTo>
                  <a:pt x="14539053" y="8186404"/>
                </a:lnTo>
                <a:lnTo>
                  <a:pt x="0" y="8186404"/>
                </a:lnTo>
                <a:lnTo>
                  <a:pt x="0" y="0"/>
                </a:lnTo>
                <a:close/>
              </a:path>
            </a:pathLst>
          </a:custGeom>
          <a:blipFill>
            <a:blip r:embed="rId8"/>
            <a:stretch>
              <a:fillRect l="0" t="0" r="0" b="0"/>
            </a:stretch>
          </a:blipFill>
        </p:spPr>
      </p:sp>
      <p:sp>
        <p:nvSpPr>
          <p:cNvPr name="TextBox 12" id="12"/>
          <p:cNvSpPr txBox="true"/>
          <p:nvPr/>
        </p:nvSpPr>
        <p:spPr>
          <a:xfrm rot="0">
            <a:off x="4500536" y="732223"/>
            <a:ext cx="10038832" cy="840604"/>
          </a:xfrm>
          <a:prstGeom prst="rect">
            <a:avLst/>
          </a:prstGeom>
        </p:spPr>
        <p:txBody>
          <a:bodyPr anchor="t" rtlCol="false" tIns="0" lIns="0" bIns="0" rIns="0">
            <a:spAutoFit/>
          </a:bodyPr>
          <a:lstStyle/>
          <a:p>
            <a:pPr algn="ctr">
              <a:lnSpc>
                <a:spcPts val="5930"/>
              </a:lnSpc>
            </a:pPr>
            <a:r>
              <a:rPr lang="en-US" sz="7145">
                <a:solidFill>
                  <a:srgbClr val="AE5771"/>
                </a:solidFill>
                <a:latin typeface="Great Vibes"/>
                <a:ea typeface="Great Vibes"/>
                <a:cs typeface="Great Vibes"/>
                <a:sym typeface="Great Vibes"/>
              </a:rPr>
              <a:t>Lycryx Brooch</a:t>
            </a:r>
          </a:p>
        </p:txBody>
      </p:sp>
      <p:sp>
        <p:nvSpPr>
          <p:cNvPr name="TextBox 13" id="13"/>
          <p:cNvSpPr txBox="true"/>
          <p:nvPr/>
        </p:nvSpPr>
        <p:spPr>
          <a:xfrm rot="0">
            <a:off x="-1406073" y="7990354"/>
            <a:ext cx="10038832" cy="868925"/>
          </a:xfrm>
          <a:prstGeom prst="rect">
            <a:avLst/>
          </a:prstGeom>
        </p:spPr>
        <p:txBody>
          <a:bodyPr anchor="t" rtlCol="false" tIns="0" lIns="0" bIns="0" rIns="0">
            <a:spAutoFit/>
          </a:bodyPr>
          <a:lstStyle/>
          <a:p>
            <a:pPr algn="ctr">
              <a:lnSpc>
                <a:spcPts val="6262"/>
              </a:lnSpc>
            </a:pPr>
            <a:r>
              <a:rPr lang="en-US" sz="7545">
                <a:solidFill>
                  <a:srgbClr val="E2A1A1"/>
                </a:solidFill>
                <a:latin typeface="Great Vibes"/>
                <a:ea typeface="Great Vibes"/>
                <a:cs typeface="Great Vibes"/>
                <a:sym typeface="Great Vibes"/>
              </a:rPr>
              <a:t>Lycryx Brooch</a:t>
            </a:r>
          </a:p>
        </p:txBody>
      </p:sp>
      <p:sp>
        <p:nvSpPr>
          <p:cNvPr name="TextBox 14" id="14"/>
          <p:cNvSpPr txBox="true"/>
          <p:nvPr/>
        </p:nvSpPr>
        <p:spPr>
          <a:xfrm rot="0">
            <a:off x="8249168" y="7983243"/>
            <a:ext cx="10038832" cy="883148"/>
          </a:xfrm>
          <a:prstGeom prst="rect">
            <a:avLst/>
          </a:prstGeom>
        </p:spPr>
        <p:txBody>
          <a:bodyPr anchor="t" rtlCol="false" tIns="0" lIns="0" bIns="0" rIns="0">
            <a:spAutoFit/>
          </a:bodyPr>
          <a:lstStyle/>
          <a:p>
            <a:pPr algn="ctr">
              <a:lnSpc>
                <a:spcPts val="6345"/>
              </a:lnSpc>
            </a:pPr>
            <a:r>
              <a:rPr lang="en-US" sz="7645">
                <a:solidFill>
                  <a:srgbClr val="E2A1A1"/>
                </a:solidFill>
                <a:latin typeface="Great Vibes"/>
                <a:ea typeface="Great Vibes"/>
                <a:cs typeface="Great Vibes"/>
                <a:sym typeface="Great Vibes"/>
              </a:rPr>
              <a:t>Crimson Shadow</a:t>
            </a:r>
          </a:p>
        </p:txBody>
      </p:sp>
      <p:sp>
        <p:nvSpPr>
          <p:cNvPr name="Freeform 15" id="15"/>
          <p:cNvSpPr/>
          <p:nvPr/>
        </p:nvSpPr>
        <p:spPr>
          <a:xfrm flipH="false" flipV="false" rot="0">
            <a:off x="239748" y="154280"/>
            <a:ext cx="2352156" cy="1255004"/>
          </a:xfrm>
          <a:custGeom>
            <a:avLst/>
            <a:gdLst/>
            <a:ahLst/>
            <a:cxnLst/>
            <a:rect r="r" b="b" t="t" l="l"/>
            <a:pathLst>
              <a:path h="1255004" w="2352156">
                <a:moveTo>
                  <a:pt x="0" y="0"/>
                </a:moveTo>
                <a:lnTo>
                  <a:pt x="2352157" y="0"/>
                </a:lnTo>
                <a:lnTo>
                  <a:pt x="2352157" y="1255004"/>
                </a:lnTo>
                <a:lnTo>
                  <a:pt x="0" y="1255004"/>
                </a:lnTo>
                <a:lnTo>
                  <a:pt x="0" y="0"/>
                </a:lnTo>
                <a:close/>
              </a:path>
            </a:pathLst>
          </a:custGeom>
          <a:blipFill>
            <a:blip r:embed="rId9"/>
            <a:stretch>
              <a:fillRect l="0" t="0" r="0" b="0"/>
            </a:stretch>
          </a:blipFill>
        </p:spPr>
      </p:sp>
      <p:sp>
        <p:nvSpPr>
          <p:cNvPr name="TextBox 16" id="16"/>
          <p:cNvSpPr txBox="true"/>
          <p:nvPr/>
        </p:nvSpPr>
        <p:spPr>
          <a:xfrm rot="0">
            <a:off x="15851180" y="383360"/>
            <a:ext cx="2175669" cy="720644"/>
          </a:xfrm>
          <a:prstGeom prst="rect">
            <a:avLst/>
          </a:prstGeom>
        </p:spPr>
        <p:txBody>
          <a:bodyPr anchor="t" rtlCol="false" tIns="0" lIns="0" bIns="0" rIns="0">
            <a:spAutoFit/>
          </a:bodyPr>
          <a:lstStyle/>
          <a:p>
            <a:pPr algn="ctr">
              <a:lnSpc>
                <a:spcPts val="5954"/>
              </a:lnSpc>
              <a:spcBef>
                <a:spcPct val="0"/>
              </a:spcBef>
            </a:pPr>
            <a:r>
              <a:rPr lang="en-US" b="true" sz="4253" i="true">
                <a:solidFill>
                  <a:srgbClr val="E2A1A1"/>
                </a:solidFill>
                <a:latin typeface="DM Sans Bold Italics"/>
                <a:ea typeface="DM Sans Bold Italics"/>
                <a:cs typeface="DM Sans Bold Italics"/>
                <a:sym typeface="DM Sans Bold Italics"/>
              </a:rPr>
              <a:t>3926.90</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87348" y="8885767"/>
            <a:ext cx="18865207" cy="1759946"/>
            <a:chOff x="0" y="0"/>
            <a:chExt cx="25153609" cy="2346594"/>
          </a:xfrm>
        </p:grpSpPr>
        <p:sp>
          <p:nvSpPr>
            <p:cNvPr name="TextBox 3" id="3"/>
            <p:cNvSpPr txBox="true"/>
            <p:nvPr/>
          </p:nvSpPr>
          <p:spPr>
            <a:xfrm rot="0">
              <a:off x="1029116"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lycryxdecoupage.pkl@gmail.com</a:t>
              </a:r>
            </a:p>
          </p:txBody>
        </p:sp>
        <p:sp>
          <p:nvSpPr>
            <p:cNvPr name="Freeform 4" id="4"/>
            <p:cNvSpPr/>
            <p:nvPr/>
          </p:nvSpPr>
          <p:spPr>
            <a:xfrm flipH="false" flipV="false" rot="0">
              <a:off x="0" y="971592"/>
              <a:ext cx="768958" cy="723725"/>
            </a:xfrm>
            <a:custGeom>
              <a:avLst/>
              <a:gdLst/>
              <a:ahLst/>
              <a:cxnLst/>
              <a:rect r="r" b="b" t="t" l="l"/>
              <a:pathLst>
                <a:path h="723725" w="768958">
                  <a:moveTo>
                    <a:pt x="0" y="0"/>
                  </a:moveTo>
                  <a:lnTo>
                    <a:pt x="768958" y="0"/>
                  </a:lnTo>
                  <a:lnTo>
                    <a:pt x="768958" y="723725"/>
                  </a:lnTo>
                  <a:lnTo>
                    <a:pt x="0" y="723725"/>
                  </a:lnTo>
                  <a:lnTo>
                    <a:pt x="0" y="0"/>
                  </a:lnTo>
                  <a:close/>
                </a:path>
              </a:pathLst>
            </a:custGeom>
            <a:blipFill>
              <a:blip r:embed="rId2"/>
              <a:stretch>
                <a:fillRect l="0" t="0" r="0" b="0"/>
              </a:stretch>
            </a:blipFill>
          </p:spPr>
        </p:sp>
        <p:sp>
          <p:nvSpPr>
            <p:cNvPr name="Freeform 5" id="5"/>
            <p:cNvSpPr/>
            <p:nvPr/>
          </p:nvSpPr>
          <p:spPr>
            <a:xfrm flipH="false" flipV="false" rot="0">
              <a:off x="8441913" y="0"/>
              <a:ext cx="2346594" cy="2346594"/>
            </a:xfrm>
            <a:custGeom>
              <a:avLst/>
              <a:gdLst/>
              <a:ahLst/>
              <a:cxnLst/>
              <a:rect r="r" b="b" t="t" l="l"/>
              <a:pathLst>
                <a:path h="2346594" w="2346594">
                  <a:moveTo>
                    <a:pt x="0" y="0"/>
                  </a:moveTo>
                  <a:lnTo>
                    <a:pt x="2346594" y="0"/>
                  </a:lnTo>
                  <a:lnTo>
                    <a:pt x="2346594" y="2346594"/>
                  </a:lnTo>
                  <a:lnTo>
                    <a:pt x="0" y="2346594"/>
                  </a:lnTo>
                  <a:lnTo>
                    <a:pt x="0" y="0"/>
                  </a:lnTo>
                  <a:close/>
                </a:path>
              </a:pathLst>
            </a:custGeom>
            <a:blipFill>
              <a:blip r:embed="rId3"/>
              <a:stretch>
                <a:fillRect l="0" t="0" r="0" b="0"/>
              </a:stretch>
            </a:blipFill>
          </p:spPr>
        </p:sp>
        <p:sp>
          <p:nvSpPr>
            <p:cNvPr name="Freeform 6" id="6"/>
            <p:cNvSpPr/>
            <p:nvPr/>
          </p:nvSpPr>
          <p:spPr>
            <a:xfrm flipH="false" flipV="false" rot="0">
              <a:off x="16422216" y="702820"/>
              <a:ext cx="940954" cy="940954"/>
            </a:xfrm>
            <a:custGeom>
              <a:avLst/>
              <a:gdLst/>
              <a:ahLst/>
              <a:cxnLst/>
              <a:rect r="r" b="b" t="t" l="l"/>
              <a:pathLst>
                <a:path h="940954" w="940954">
                  <a:moveTo>
                    <a:pt x="0" y="0"/>
                  </a:moveTo>
                  <a:lnTo>
                    <a:pt x="940955" y="0"/>
                  </a:lnTo>
                  <a:lnTo>
                    <a:pt x="940955" y="940954"/>
                  </a:lnTo>
                  <a:lnTo>
                    <a:pt x="0" y="940954"/>
                  </a:lnTo>
                  <a:lnTo>
                    <a:pt x="0" y="0"/>
                  </a:lnTo>
                  <a:close/>
                </a:path>
              </a:pathLst>
            </a:custGeom>
            <a:blipFill>
              <a:blip r:embed="rId4"/>
              <a:stretch>
                <a:fillRect l="0" t="0" r="0" b="0"/>
              </a:stretch>
            </a:blipFill>
          </p:spPr>
        </p:sp>
        <p:sp>
          <p:nvSpPr>
            <p:cNvPr name="TextBox 7" id="7"/>
            <p:cNvSpPr txBox="true"/>
            <p:nvPr/>
          </p:nvSpPr>
          <p:spPr>
            <a:xfrm rot="0">
              <a:off x="10109088" y="1017077"/>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+62 856 4010 6027</a:t>
              </a:r>
            </a:p>
          </p:txBody>
        </p:sp>
        <p:sp>
          <p:nvSpPr>
            <p:cNvPr name="TextBox 8" id="8"/>
            <p:cNvSpPr txBox="true"/>
            <p:nvPr/>
          </p:nvSpPr>
          <p:spPr>
            <a:xfrm rot="0">
              <a:off x="17629305"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a:t>
              </a:r>
            </a:p>
          </p:txBody>
        </p:sp>
      </p:grpSp>
      <p:sp>
        <p:nvSpPr>
          <p:cNvPr name="Freeform 9" id="9"/>
          <p:cNvSpPr/>
          <p:nvPr/>
        </p:nvSpPr>
        <p:spPr>
          <a:xfrm flipH="false" flipV="false" rot="0">
            <a:off x="5862352" y="0"/>
            <a:ext cx="7315200" cy="2513769"/>
          </a:xfrm>
          <a:custGeom>
            <a:avLst/>
            <a:gdLst/>
            <a:ahLst/>
            <a:cxnLst/>
            <a:rect r="r" b="b" t="t" l="l"/>
            <a:pathLst>
              <a:path h="2513769" w="7315200">
                <a:moveTo>
                  <a:pt x="0" y="0"/>
                </a:moveTo>
                <a:lnTo>
                  <a:pt x="7315200" y="0"/>
                </a:lnTo>
                <a:lnTo>
                  <a:pt x="7315200" y="2513769"/>
                </a:lnTo>
                <a:lnTo>
                  <a:pt x="0" y="25137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239748" y="154280"/>
            <a:ext cx="2352156" cy="1255004"/>
          </a:xfrm>
          <a:custGeom>
            <a:avLst/>
            <a:gdLst/>
            <a:ahLst/>
            <a:cxnLst/>
            <a:rect r="r" b="b" t="t" l="l"/>
            <a:pathLst>
              <a:path h="1255004" w="2352156">
                <a:moveTo>
                  <a:pt x="0" y="0"/>
                </a:moveTo>
                <a:lnTo>
                  <a:pt x="2352157" y="0"/>
                </a:lnTo>
                <a:lnTo>
                  <a:pt x="2352157" y="1255004"/>
                </a:lnTo>
                <a:lnTo>
                  <a:pt x="0" y="1255004"/>
                </a:lnTo>
                <a:lnTo>
                  <a:pt x="0" y="0"/>
                </a:lnTo>
                <a:close/>
              </a:path>
            </a:pathLst>
          </a:custGeom>
          <a:blipFill>
            <a:blip r:embed="rId7"/>
            <a:stretch>
              <a:fillRect l="0" t="0" r="0" b="0"/>
            </a:stretch>
          </a:blipFill>
        </p:spPr>
      </p:sp>
      <p:sp>
        <p:nvSpPr>
          <p:cNvPr name="Freeform 11" id="11"/>
          <p:cNvSpPr/>
          <p:nvPr/>
        </p:nvSpPr>
        <p:spPr>
          <a:xfrm flipH="false" flipV="false" rot="-10800000">
            <a:off x="-545186" y="1729415"/>
            <a:ext cx="7669006" cy="6828170"/>
          </a:xfrm>
          <a:custGeom>
            <a:avLst/>
            <a:gdLst/>
            <a:ahLst/>
            <a:cxnLst/>
            <a:rect r="r" b="b" t="t" l="l"/>
            <a:pathLst>
              <a:path h="6828170" w="7669006">
                <a:moveTo>
                  <a:pt x="0" y="0"/>
                </a:moveTo>
                <a:lnTo>
                  <a:pt x="7669006" y="0"/>
                </a:lnTo>
                <a:lnTo>
                  <a:pt x="7669006" y="6828170"/>
                </a:lnTo>
                <a:lnTo>
                  <a:pt x="0" y="6828170"/>
                </a:lnTo>
                <a:lnTo>
                  <a:pt x="0" y="0"/>
                </a:lnTo>
                <a:close/>
              </a:path>
            </a:pathLst>
          </a:custGeom>
          <a:blipFill>
            <a:blip r:embed="rId8"/>
            <a:stretch>
              <a:fillRect l="0" t="0" r="0" b="0"/>
            </a:stretch>
          </a:blipFill>
        </p:spPr>
      </p:sp>
      <p:sp>
        <p:nvSpPr>
          <p:cNvPr name="Freeform 12" id="12"/>
          <p:cNvSpPr/>
          <p:nvPr/>
        </p:nvSpPr>
        <p:spPr>
          <a:xfrm flipH="false" flipV="false" rot="-10800000">
            <a:off x="9438977" y="1409284"/>
            <a:ext cx="7477150" cy="6901985"/>
          </a:xfrm>
          <a:custGeom>
            <a:avLst/>
            <a:gdLst/>
            <a:ahLst/>
            <a:cxnLst/>
            <a:rect r="r" b="b" t="t" l="l"/>
            <a:pathLst>
              <a:path h="6901985" w="7477150">
                <a:moveTo>
                  <a:pt x="0" y="0"/>
                </a:moveTo>
                <a:lnTo>
                  <a:pt x="7477150" y="0"/>
                </a:lnTo>
                <a:lnTo>
                  <a:pt x="7477150" y="6901985"/>
                </a:lnTo>
                <a:lnTo>
                  <a:pt x="0" y="6901985"/>
                </a:lnTo>
                <a:lnTo>
                  <a:pt x="0" y="0"/>
                </a:lnTo>
                <a:close/>
              </a:path>
            </a:pathLst>
          </a:custGeom>
          <a:blipFill>
            <a:blip r:embed="rId9"/>
            <a:stretch>
              <a:fillRect l="0" t="0" r="0" b="0"/>
            </a:stretch>
          </a:blipFill>
        </p:spPr>
      </p:sp>
      <p:sp>
        <p:nvSpPr>
          <p:cNvPr name="TextBox 13" id="13"/>
          <p:cNvSpPr txBox="true"/>
          <p:nvPr/>
        </p:nvSpPr>
        <p:spPr>
          <a:xfrm rot="0">
            <a:off x="4500536" y="732223"/>
            <a:ext cx="10038832" cy="840604"/>
          </a:xfrm>
          <a:prstGeom prst="rect">
            <a:avLst/>
          </a:prstGeom>
        </p:spPr>
        <p:txBody>
          <a:bodyPr anchor="t" rtlCol="false" tIns="0" lIns="0" bIns="0" rIns="0">
            <a:spAutoFit/>
          </a:bodyPr>
          <a:lstStyle/>
          <a:p>
            <a:pPr algn="ctr">
              <a:lnSpc>
                <a:spcPts val="5930"/>
              </a:lnSpc>
            </a:pPr>
            <a:r>
              <a:rPr lang="en-US" sz="7145">
                <a:solidFill>
                  <a:srgbClr val="AE5771"/>
                </a:solidFill>
                <a:latin typeface="Great Vibes"/>
                <a:ea typeface="Great Vibes"/>
                <a:cs typeface="Great Vibes"/>
                <a:sym typeface="Great Vibes"/>
              </a:rPr>
              <a:t>Lycryx Brooch</a:t>
            </a:r>
          </a:p>
        </p:txBody>
      </p:sp>
      <p:sp>
        <p:nvSpPr>
          <p:cNvPr name="TextBox 14" id="14"/>
          <p:cNvSpPr txBox="true"/>
          <p:nvPr/>
        </p:nvSpPr>
        <p:spPr>
          <a:xfrm rot="0">
            <a:off x="-1406073" y="7990354"/>
            <a:ext cx="10038832" cy="868925"/>
          </a:xfrm>
          <a:prstGeom prst="rect">
            <a:avLst/>
          </a:prstGeom>
        </p:spPr>
        <p:txBody>
          <a:bodyPr anchor="t" rtlCol="false" tIns="0" lIns="0" bIns="0" rIns="0">
            <a:spAutoFit/>
          </a:bodyPr>
          <a:lstStyle/>
          <a:p>
            <a:pPr algn="ctr">
              <a:lnSpc>
                <a:spcPts val="6262"/>
              </a:lnSpc>
            </a:pPr>
            <a:r>
              <a:rPr lang="en-US" sz="7545">
                <a:solidFill>
                  <a:srgbClr val="E2A1A1"/>
                </a:solidFill>
                <a:latin typeface="Great Vibes"/>
                <a:ea typeface="Great Vibes"/>
                <a:cs typeface="Great Vibes"/>
                <a:sym typeface="Great Vibes"/>
              </a:rPr>
              <a:t>Ruby Spark</a:t>
            </a:r>
          </a:p>
        </p:txBody>
      </p:sp>
      <p:sp>
        <p:nvSpPr>
          <p:cNvPr name="TextBox 15" id="15"/>
          <p:cNvSpPr txBox="true"/>
          <p:nvPr/>
        </p:nvSpPr>
        <p:spPr>
          <a:xfrm rot="0">
            <a:off x="8249168" y="7983243"/>
            <a:ext cx="10038832" cy="883148"/>
          </a:xfrm>
          <a:prstGeom prst="rect">
            <a:avLst/>
          </a:prstGeom>
        </p:spPr>
        <p:txBody>
          <a:bodyPr anchor="t" rtlCol="false" tIns="0" lIns="0" bIns="0" rIns="0">
            <a:spAutoFit/>
          </a:bodyPr>
          <a:lstStyle/>
          <a:p>
            <a:pPr algn="ctr">
              <a:lnSpc>
                <a:spcPts val="6345"/>
              </a:lnSpc>
            </a:pPr>
            <a:r>
              <a:rPr lang="en-US" sz="7645">
                <a:solidFill>
                  <a:srgbClr val="E2A1A1"/>
                </a:solidFill>
                <a:latin typeface="Great Vibes"/>
                <a:ea typeface="Great Vibes"/>
                <a:cs typeface="Great Vibes"/>
                <a:sym typeface="Great Vibes"/>
              </a:rPr>
              <a:t>Crimson Flame</a:t>
            </a:r>
          </a:p>
        </p:txBody>
      </p:sp>
      <p:sp>
        <p:nvSpPr>
          <p:cNvPr name="TextBox 16" id="16"/>
          <p:cNvSpPr txBox="true"/>
          <p:nvPr/>
        </p:nvSpPr>
        <p:spPr>
          <a:xfrm rot="0">
            <a:off x="15828292" y="308056"/>
            <a:ext cx="2175669" cy="720644"/>
          </a:xfrm>
          <a:prstGeom prst="rect">
            <a:avLst/>
          </a:prstGeom>
        </p:spPr>
        <p:txBody>
          <a:bodyPr anchor="t" rtlCol="false" tIns="0" lIns="0" bIns="0" rIns="0">
            <a:spAutoFit/>
          </a:bodyPr>
          <a:lstStyle/>
          <a:p>
            <a:pPr algn="ctr">
              <a:lnSpc>
                <a:spcPts val="5954"/>
              </a:lnSpc>
              <a:spcBef>
                <a:spcPct val="0"/>
              </a:spcBef>
            </a:pPr>
            <a:r>
              <a:rPr lang="en-US" b="true" sz="4253" i="true">
                <a:solidFill>
                  <a:srgbClr val="E2A1A1"/>
                </a:solidFill>
                <a:latin typeface="DM Sans Bold Italics"/>
                <a:ea typeface="DM Sans Bold Italics"/>
                <a:cs typeface="DM Sans Bold Italics"/>
                <a:sym typeface="DM Sans Bold Italics"/>
              </a:rPr>
              <a:t>3926.90</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87348" y="8885767"/>
            <a:ext cx="18865207" cy="1759946"/>
            <a:chOff x="0" y="0"/>
            <a:chExt cx="25153609" cy="2346594"/>
          </a:xfrm>
        </p:grpSpPr>
        <p:sp>
          <p:nvSpPr>
            <p:cNvPr name="TextBox 3" id="3"/>
            <p:cNvSpPr txBox="true"/>
            <p:nvPr/>
          </p:nvSpPr>
          <p:spPr>
            <a:xfrm rot="0">
              <a:off x="1029116"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lycryxdecoupage.pkl@gmail.com</a:t>
              </a:r>
            </a:p>
          </p:txBody>
        </p:sp>
        <p:sp>
          <p:nvSpPr>
            <p:cNvPr name="Freeform 4" id="4"/>
            <p:cNvSpPr/>
            <p:nvPr/>
          </p:nvSpPr>
          <p:spPr>
            <a:xfrm flipH="false" flipV="false" rot="0">
              <a:off x="0" y="971592"/>
              <a:ext cx="768958" cy="723725"/>
            </a:xfrm>
            <a:custGeom>
              <a:avLst/>
              <a:gdLst/>
              <a:ahLst/>
              <a:cxnLst/>
              <a:rect r="r" b="b" t="t" l="l"/>
              <a:pathLst>
                <a:path h="723725" w="768958">
                  <a:moveTo>
                    <a:pt x="0" y="0"/>
                  </a:moveTo>
                  <a:lnTo>
                    <a:pt x="768958" y="0"/>
                  </a:lnTo>
                  <a:lnTo>
                    <a:pt x="768958" y="723725"/>
                  </a:lnTo>
                  <a:lnTo>
                    <a:pt x="0" y="723725"/>
                  </a:lnTo>
                  <a:lnTo>
                    <a:pt x="0" y="0"/>
                  </a:lnTo>
                  <a:close/>
                </a:path>
              </a:pathLst>
            </a:custGeom>
            <a:blipFill>
              <a:blip r:embed="rId2"/>
              <a:stretch>
                <a:fillRect l="0" t="0" r="0" b="0"/>
              </a:stretch>
            </a:blipFill>
          </p:spPr>
        </p:sp>
        <p:sp>
          <p:nvSpPr>
            <p:cNvPr name="Freeform 5" id="5"/>
            <p:cNvSpPr/>
            <p:nvPr/>
          </p:nvSpPr>
          <p:spPr>
            <a:xfrm flipH="false" flipV="false" rot="0">
              <a:off x="8441913" y="0"/>
              <a:ext cx="2346594" cy="2346594"/>
            </a:xfrm>
            <a:custGeom>
              <a:avLst/>
              <a:gdLst/>
              <a:ahLst/>
              <a:cxnLst/>
              <a:rect r="r" b="b" t="t" l="l"/>
              <a:pathLst>
                <a:path h="2346594" w="2346594">
                  <a:moveTo>
                    <a:pt x="0" y="0"/>
                  </a:moveTo>
                  <a:lnTo>
                    <a:pt x="2346594" y="0"/>
                  </a:lnTo>
                  <a:lnTo>
                    <a:pt x="2346594" y="2346594"/>
                  </a:lnTo>
                  <a:lnTo>
                    <a:pt x="0" y="2346594"/>
                  </a:lnTo>
                  <a:lnTo>
                    <a:pt x="0" y="0"/>
                  </a:lnTo>
                  <a:close/>
                </a:path>
              </a:pathLst>
            </a:custGeom>
            <a:blipFill>
              <a:blip r:embed="rId3"/>
              <a:stretch>
                <a:fillRect l="0" t="0" r="0" b="0"/>
              </a:stretch>
            </a:blipFill>
          </p:spPr>
        </p:sp>
        <p:sp>
          <p:nvSpPr>
            <p:cNvPr name="Freeform 6" id="6"/>
            <p:cNvSpPr/>
            <p:nvPr/>
          </p:nvSpPr>
          <p:spPr>
            <a:xfrm flipH="false" flipV="false" rot="0">
              <a:off x="16422216" y="702820"/>
              <a:ext cx="940954" cy="940954"/>
            </a:xfrm>
            <a:custGeom>
              <a:avLst/>
              <a:gdLst/>
              <a:ahLst/>
              <a:cxnLst/>
              <a:rect r="r" b="b" t="t" l="l"/>
              <a:pathLst>
                <a:path h="940954" w="940954">
                  <a:moveTo>
                    <a:pt x="0" y="0"/>
                  </a:moveTo>
                  <a:lnTo>
                    <a:pt x="940955" y="0"/>
                  </a:lnTo>
                  <a:lnTo>
                    <a:pt x="940955" y="940954"/>
                  </a:lnTo>
                  <a:lnTo>
                    <a:pt x="0" y="940954"/>
                  </a:lnTo>
                  <a:lnTo>
                    <a:pt x="0" y="0"/>
                  </a:lnTo>
                  <a:close/>
                </a:path>
              </a:pathLst>
            </a:custGeom>
            <a:blipFill>
              <a:blip r:embed="rId4"/>
              <a:stretch>
                <a:fillRect l="0" t="0" r="0" b="0"/>
              </a:stretch>
            </a:blipFill>
          </p:spPr>
        </p:sp>
        <p:sp>
          <p:nvSpPr>
            <p:cNvPr name="TextBox 7" id="7"/>
            <p:cNvSpPr txBox="true"/>
            <p:nvPr/>
          </p:nvSpPr>
          <p:spPr>
            <a:xfrm rot="0">
              <a:off x="10109088" y="1017077"/>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+62 856 4010 6027</a:t>
              </a:r>
            </a:p>
          </p:txBody>
        </p:sp>
        <p:sp>
          <p:nvSpPr>
            <p:cNvPr name="TextBox 8" id="8"/>
            <p:cNvSpPr txBox="true"/>
            <p:nvPr/>
          </p:nvSpPr>
          <p:spPr>
            <a:xfrm rot="0">
              <a:off x="17629305"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a:t>
              </a:r>
            </a:p>
          </p:txBody>
        </p:sp>
      </p:grpSp>
      <p:sp>
        <p:nvSpPr>
          <p:cNvPr name="Freeform 9" id="9"/>
          <p:cNvSpPr/>
          <p:nvPr/>
        </p:nvSpPr>
        <p:spPr>
          <a:xfrm flipH="false" flipV="false" rot="0">
            <a:off x="5862352" y="0"/>
            <a:ext cx="7315200" cy="2513769"/>
          </a:xfrm>
          <a:custGeom>
            <a:avLst/>
            <a:gdLst/>
            <a:ahLst/>
            <a:cxnLst/>
            <a:rect r="r" b="b" t="t" l="l"/>
            <a:pathLst>
              <a:path h="2513769" w="7315200">
                <a:moveTo>
                  <a:pt x="0" y="0"/>
                </a:moveTo>
                <a:lnTo>
                  <a:pt x="7315200" y="0"/>
                </a:lnTo>
                <a:lnTo>
                  <a:pt x="7315200" y="2513769"/>
                </a:lnTo>
                <a:lnTo>
                  <a:pt x="0" y="25137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239748" y="154280"/>
            <a:ext cx="2352156" cy="1255004"/>
          </a:xfrm>
          <a:custGeom>
            <a:avLst/>
            <a:gdLst/>
            <a:ahLst/>
            <a:cxnLst/>
            <a:rect r="r" b="b" t="t" l="l"/>
            <a:pathLst>
              <a:path h="1255004" w="2352156">
                <a:moveTo>
                  <a:pt x="0" y="0"/>
                </a:moveTo>
                <a:lnTo>
                  <a:pt x="2352157" y="0"/>
                </a:lnTo>
                <a:lnTo>
                  <a:pt x="2352157" y="1255004"/>
                </a:lnTo>
                <a:lnTo>
                  <a:pt x="0" y="1255004"/>
                </a:lnTo>
                <a:lnTo>
                  <a:pt x="0" y="0"/>
                </a:lnTo>
                <a:close/>
              </a:path>
            </a:pathLst>
          </a:custGeom>
          <a:blipFill>
            <a:blip r:embed="rId7"/>
            <a:stretch>
              <a:fillRect l="0" t="0" r="0" b="0"/>
            </a:stretch>
          </a:blipFill>
        </p:spPr>
      </p:sp>
      <p:sp>
        <p:nvSpPr>
          <p:cNvPr name="Freeform 11" id="11"/>
          <p:cNvSpPr/>
          <p:nvPr/>
        </p:nvSpPr>
        <p:spPr>
          <a:xfrm flipH="false" flipV="false" rot="-5400000">
            <a:off x="815506" y="1792069"/>
            <a:ext cx="6135254" cy="5708866"/>
          </a:xfrm>
          <a:custGeom>
            <a:avLst/>
            <a:gdLst/>
            <a:ahLst/>
            <a:cxnLst/>
            <a:rect r="r" b="b" t="t" l="l"/>
            <a:pathLst>
              <a:path h="5708866" w="6135254">
                <a:moveTo>
                  <a:pt x="0" y="0"/>
                </a:moveTo>
                <a:lnTo>
                  <a:pt x="6135254" y="0"/>
                </a:lnTo>
                <a:lnTo>
                  <a:pt x="6135254" y="5708866"/>
                </a:lnTo>
                <a:lnTo>
                  <a:pt x="0" y="5708866"/>
                </a:lnTo>
                <a:lnTo>
                  <a:pt x="0" y="0"/>
                </a:lnTo>
                <a:close/>
              </a:path>
            </a:pathLst>
          </a:custGeom>
          <a:blipFill>
            <a:blip r:embed="rId8"/>
            <a:stretch>
              <a:fillRect l="0" t="0" r="0" b="0"/>
            </a:stretch>
          </a:blipFill>
        </p:spPr>
      </p:sp>
      <p:sp>
        <p:nvSpPr>
          <p:cNvPr name="Freeform 12" id="12"/>
          <p:cNvSpPr/>
          <p:nvPr/>
        </p:nvSpPr>
        <p:spPr>
          <a:xfrm flipH="false" flipV="false" rot="-5400000">
            <a:off x="10817543" y="2707048"/>
            <a:ext cx="4720018" cy="4806690"/>
          </a:xfrm>
          <a:custGeom>
            <a:avLst/>
            <a:gdLst/>
            <a:ahLst/>
            <a:cxnLst/>
            <a:rect r="r" b="b" t="t" l="l"/>
            <a:pathLst>
              <a:path h="4806690" w="4720018">
                <a:moveTo>
                  <a:pt x="0" y="0"/>
                </a:moveTo>
                <a:lnTo>
                  <a:pt x="4720018" y="0"/>
                </a:lnTo>
                <a:lnTo>
                  <a:pt x="4720018" y="4806690"/>
                </a:lnTo>
                <a:lnTo>
                  <a:pt x="0" y="4806690"/>
                </a:lnTo>
                <a:lnTo>
                  <a:pt x="0" y="0"/>
                </a:lnTo>
                <a:close/>
              </a:path>
            </a:pathLst>
          </a:custGeom>
          <a:blipFill>
            <a:blip r:embed="rId9"/>
            <a:stretch>
              <a:fillRect l="0" t="0" r="0" b="0"/>
            </a:stretch>
          </a:blipFill>
        </p:spPr>
      </p:sp>
      <p:sp>
        <p:nvSpPr>
          <p:cNvPr name="TextBox 13" id="13"/>
          <p:cNvSpPr txBox="true"/>
          <p:nvPr/>
        </p:nvSpPr>
        <p:spPr>
          <a:xfrm rot="0">
            <a:off x="4500536" y="732223"/>
            <a:ext cx="10038832" cy="840604"/>
          </a:xfrm>
          <a:prstGeom prst="rect">
            <a:avLst/>
          </a:prstGeom>
        </p:spPr>
        <p:txBody>
          <a:bodyPr anchor="t" rtlCol="false" tIns="0" lIns="0" bIns="0" rIns="0">
            <a:spAutoFit/>
          </a:bodyPr>
          <a:lstStyle/>
          <a:p>
            <a:pPr algn="ctr">
              <a:lnSpc>
                <a:spcPts val="5930"/>
              </a:lnSpc>
            </a:pPr>
            <a:r>
              <a:rPr lang="en-US" sz="7145">
                <a:solidFill>
                  <a:srgbClr val="AE5771"/>
                </a:solidFill>
                <a:latin typeface="Great Vibes"/>
                <a:ea typeface="Great Vibes"/>
                <a:cs typeface="Great Vibes"/>
                <a:sym typeface="Great Vibes"/>
              </a:rPr>
              <a:t>Lycryx Brooch</a:t>
            </a:r>
          </a:p>
        </p:txBody>
      </p:sp>
      <p:sp>
        <p:nvSpPr>
          <p:cNvPr name="TextBox 14" id="14"/>
          <p:cNvSpPr txBox="true"/>
          <p:nvPr/>
        </p:nvSpPr>
        <p:spPr>
          <a:xfrm rot="0">
            <a:off x="-1406073" y="7990354"/>
            <a:ext cx="10038832" cy="868925"/>
          </a:xfrm>
          <a:prstGeom prst="rect">
            <a:avLst/>
          </a:prstGeom>
        </p:spPr>
        <p:txBody>
          <a:bodyPr anchor="t" rtlCol="false" tIns="0" lIns="0" bIns="0" rIns="0">
            <a:spAutoFit/>
          </a:bodyPr>
          <a:lstStyle/>
          <a:p>
            <a:pPr algn="ctr">
              <a:lnSpc>
                <a:spcPts val="6262"/>
              </a:lnSpc>
            </a:pPr>
            <a:r>
              <a:rPr lang="en-US" sz="7545">
                <a:solidFill>
                  <a:srgbClr val="E2A1A1"/>
                </a:solidFill>
                <a:latin typeface="Great Vibes"/>
                <a:ea typeface="Great Vibes"/>
                <a:cs typeface="Great Vibes"/>
                <a:sym typeface="Great Vibes"/>
              </a:rPr>
              <a:t>Red Velvet</a:t>
            </a:r>
          </a:p>
        </p:txBody>
      </p:sp>
      <p:sp>
        <p:nvSpPr>
          <p:cNvPr name="TextBox 15" id="15"/>
          <p:cNvSpPr txBox="true"/>
          <p:nvPr/>
        </p:nvSpPr>
        <p:spPr>
          <a:xfrm rot="0">
            <a:off x="8249168" y="7983243"/>
            <a:ext cx="10038832" cy="883148"/>
          </a:xfrm>
          <a:prstGeom prst="rect">
            <a:avLst/>
          </a:prstGeom>
        </p:spPr>
        <p:txBody>
          <a:bodyPr anchor="t" rtlCol="false" tIns="0" lIns="0" bIns="0" rIns="0">
            <a:spAutoFit/>
          </a:bodyPr>
          <a:lstStyle/>
          <a:p>
            <a:pPr algn="ctr">
              <a:lnSpc>
                <a:spcPts val="6345"/>
              </a:lnSpc>
            </a:pPr>
            <a:r>
              <a:rPr lang="en-US" sz="7645">
                <a:solidFill>
                  <a:srgbClr val="E2A1A1"/>
                </a:solidFill>
                <a:latin typeface="Great Vibes"/>
                <a:ea typeface="Great Vibes"/>
                <a:cs typeface="Great Vibes"/>
                <a:sym typeface="Great Vibes"/>
              </a:rPr>
              <a:t>Scarlet Bloom</a:t>
            </a:r>
          </a:p>
        </p:txBody>
      </p:sp>
      <p:sp>
        <p:nvSpPr>
          <p:cNvPr name="TextBox 16" id="16"/>
          <p:cNvSpPr txBox="true"/>
          <p:nvPr/>
        </p:nvSpPr>
        <p:spPr>
          <a:xfrm rot="0">
            <a:off x="15866762" y="308056"/>
            <a:ext cx="2175669" cy="720644"/>
          </a:xfrm>
          <a:prstGeom prst="rect">
            <a:avLst/>
          </a:prstGeom>
        </p:spPr>
        <p:txBody>
          <a:bodyPr anchor="t" rtlCol="false" tIns="0" lIns="0" bIns="0" rIns="0">
            <a:spAutoFit/>
          </a:bodyPr>
          <a:lstStyle/>
          <a:p>
            <a:pPr algn="ctr">
              <a:lnSpc>
                <a:spcPts val="5954"/>
              </a:lnSpc>
              <a:spcBef>
                <a:spcPct val="0"/>
              </a:spcBef>
            </a:pPr>
            <a:r>
              <a:rPr lang="en-US" b="true" sz="4253" i="true">
                <a:solidFill>
                  <a:srgbClr val="E2A1A1"/>
                </a:solidFill>
                <a:latin typeface="DM Sans Bold Italics"/>
                <a:ea typeface="DM Sans Bold Italics"/>
                <a:cs typeface="DM Sans Bold Italics"/>
                <a:sym typeface="DM Sans Bold Italics"/>
              </a:rPr>
              <a:t>3926.90</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87348" y="8885767"/>
            <a:ext cx="18865207" cy="1759946"/>
            <a:chOff x="0" y="0"/>
            <a:chExt cx="25153609" cy="2346594"/>
          </a:xfrm>
        </p:grpSpPr>
        <p:sp>
          <p:nvSpPr>
            <p:cNvPr name="TextBox 3" id="3"/>
            <p:cNvSpPr txBox="true"/>
            <p:nvPr/>
          </p:nvSpPr>
          <p:spPr>
            <a:xfrm rot="0">
              <a:off x="1029116"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lycryxdecoupage.pkl@gmail.com</a:t>
              </a:r>
            </a:p>
          </p:txBody>
        </p:sp>
        <p:sp>
          <p:nvSpPr>
            <p:cNvPr name="Freeform 4" id="4"/>
            <p:cNvSpPr/>
            <p:nvPr/>
          </p:nvSpPr>
          <p:spPr>
            <a:xfrm flipH="false" flipV="false" rot="0">
              <a:off x="0" y="971592"/>
              <a:ext cx="768958" cy="723725"/>
            </a:xfrm>
            <a:custGeom>
              <a:avLst/>
              <a:gdLst/>
              <a:ahLst/>
              <a:cxnLst/>
              <a:rect r="r" b="b" t="t" l="l"/>
              <a:pathLst>
                <a:path h="723725" w="768958">
                  <a:moveTo>
                    <a:pt x="0" y="0"/>
                  </a:moveTo>
                  <a:lnTo>
                    <a:pt x="768958" y="0"/>
                  </a:lnTo>
                  <a:lnTo>
                    <a:pt x="768958" y="723725"/>
                  </a:lnTo>
                  <a:lnTo>
                    <a:pt x="0" y="723725"/>
                  </a:lnTo>
                  <a:lnTo>
                    <a:pt x="0" y="0"/>
                  </a:lnTo>
                  <a:close/>
                </a:path>
              </a:pathLst>
            </a:custGeom>
            <a:blipFill>
              <a:blip r:embed="rId2"/>
              <a:stretch>
                <a:fillRect l="0" t="0" r="0" b="0"/>
              </a:stretch>
            </a:blipFill>
          </p:spPr>
        </p:sp>
        <p:sp>
          <p:nvSpPr>
            <p:cNvPr name="Freeform 5" id="5"/>
            <p:cNvSpPr/>
            <p:nvPr/>
          </p:nvSpPr>
          <p:spPr>
            <a:xfrm flipH="false" flipV="false" rot="0">
              <a:off x="8441913" y="0"/>
              <a:ext cx="2346594" cy="2346594"/>
            </a:xfrm>
            <a:custGeom>
              <a:avLst/>
              <a:gdLst/>
              <a:ahLst/>
              <a:cxnLst/>
              <a:rect r="r" b="b" t="t" l="l"/>
              <a:pathLst>
                <a:path h="2346594" w="2346594">
                  <a:moveTo>
                    <a:pt x="0" y="0"/>
                  </a:moveTo>
                  <a:lnTo>
                    <a:pt x="2346594" y="0"/>
                  </a:lnTo>
                  <a:lnTo>
                    <a:pt x="2346594" y="2346594"/>
                  </a:lnTo>
                  <a:lnTo>
                    <a:pt x="0" y="2346594"/>
                  </a:lnTo>
                  <a:lnTo>
                    <a:pt x="0" y="0"/>
                  </a:lnTo>
                  <a:close/>
                </a:path>
              </a:pathLst>
            </a:custGeom>
            <a:blipFill>
              <a:blip r:embed="rId3"/>
              <a:stretch>
                <a:fillRect l="0" t="0" r="0" b="0"/>
              </a:stretch>
            </a:blipFill>
          </p:spPr>
        </p:sp>
        <p:sp>
          <p:nvSpPr>
            <p:cNvPr name="Freeform 6" id="6"/>
            <p:cNvSpPr/>
            <p:nvPr/>
          </p:nvSpPr>
          <p:spPr>
            <a:xfrm flipH="false" flipV="false" rot="0">
              <a:off x="16422216" y="702820"/>
              <a:ext cx="940954" cy="940954"/>
            </a:xfrm>
            <a:custGeom>
              <a:avLst/>
              <a:gdLst/>
              <a:ahLst/>
              <a:cxnLst/>
              <a:rect r="r" b="b" t="t" l="l"/>
              <a:pathLst>
                <a:path h="940954" w="940954">
                  <a:moveTo>
                    <a:pt x="0" y="0"/>
                  </a:moveTo>
                  <a:lnTo>
                    <a:pt x="940955" y="0"/>
                  </a:lnTo>
                  <a:lnTo>
                    <a:pt x="940955" y="940954"/>
                  </a:lnTo>
                  <a:lnTo>
                    <a:pt x="0" y="940954"/>
                  </a:lnTo>
                  <a:lnTo>
                    <a:pt x="0" y="0"/>
                  </a:lnTo>
                  <a:close/>
                </a:path>
              </a:pathLst>
            </a:custGeom>
            <a:blipFill>
              <a:blip r:embed="rId4"/>
              <a:stretch>
                <a:fillRect l="0" t="0" r="0" b="0"/>
              </a:stretch>
            </a:blipFill>
          </p:spPr>
        </p:sp>
        <p:sp>
          <p:nvSpPr>
            <p:cNvPr name="TextBox 7" id="7"/>
            <p:cNvSpPr txBox="true"/>
            <p:nvPr/>
          </p:nvSpPr>
          <p:spPr>
            <a:xfrm rot="0">
              <a:off x="10109088" y="1017077"/>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+62 856 4010 6027</a:t>
              </a:r>
            </a:p>
          </p:txBody>
        </p:sp>
        <p:sp>
          <p:nvSpPr>
            <p:cNvPr name="TextBox 8" id="8"/>
            <p:cNvSpPr txBox="true"/>
            <p:nvPr/>
          </p:nvSpPr>
          <p:spPr>
            <a:xfrm rot="0">
              <a:off x="17629305"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a:t>
              </a:r>
            </a:p>
          </p:txBody>
        </p:sp>
      </p:grpSp>
      <p:sp>
        <p:nvSpPr>
          <p:cNvPr name="Freeform 9" id="9"/>
          <p:cNvSpPr/>
          <p:nvPr/>
        </p:nvSpPr>
        <p:spPr>
          <a:xfrm flipH="false" flipV="false" rot="0">
            <a:off x="5862352" y="0"/>
            <a:ext cx="7315200" cy="2513769"/>
          </a:xfrm>
          <a:custGeom>
            <a:avLst/>
            <a:gdLst/>
            <a:ahLst/>
            <a:cxnLst/>
            <a:rect r="r" b="b" t="t" l="l"/>
            <a:pathLst>
              <a:path h="2513769" w="7315200">
                <a:moveTo>
                  <a:pt x="0" y="0"/>
                </a:moveTo>
                <a:lnTo>
                  <a:pt x="7315200" y="0"/>
                </a:lnTo>
                <a:lnTo>
                  <a:pt x="7315200" y="2513769"/>
                </a:lnTo>
                <a:lnTo>
                  <a:pt x="0" y="25137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239748" y="154280"/>
            <a:ext cx="2352156" cy="1255004"/>
          </a:xfrm>
          <a:custGeom>
            <a:avLst/>
            <a:gdLst/>
            <a:ahLst/>
            <a:cxnLst/>
            <a:rect r="r" b="b" t="t" l="l"/>
            <a:pathLst>
              <a:path h="1255004" w="2352156">
                <a:moveTo>
                  <a:pt x="0" y="0"/>
                </a:moveTo>
                <a:lnTo>
                  <a:pt x="2352157" y="0"/>
                </a:lnTo>
                <a:lnTo>
                  <a:pt x="2352157" y="1255004"/>
                </a:lnTo>
                <a:lnTo>
                  <a:pt x="0" y="1255004"/>
                </a:lnTo>
                <a:lnTo>
                  <a:pt x="0" y="0"/>
                </a:lnTo>
                <a:close/>
              </a:path>
            </a:pathLst>
          </a:custGeom>
          <a:blipFill>
            <a:blip r:embed="rId7"/>
            <a:stretch>
              <a:fillRect l="0" t="0" r="0" b="0"/>
            </a:stretch>
          </a:blipFill>
        </p:spPr>
      </p:sp>
      <p:sp>
        <p:nvSpPr>
          <p:cNvPr name="Freeform 11" id="11"/>
          <p:cNvSpPr/>
          <p:nvPr/>
        </p:nvSpPr>
        <p:spPr>
          <a:xfrm flipH="false" flipV="false" rot="-10800000">
            <a:off x="239748" y="1028700"/>
            <a:ext cx="7215349" cy="7449995"/>
          </a:xfrm>
          <a:custGeom>
            <a:avLst/>
            <a:gdLst/>
            <a:ahLst/>
            <a:cxnLst/>
            <a:rect r="r" b="b" t="t" l="l"/>
            <a:pathLst>
              <a:path h="7449995" w="7215349">
                <a:moveTo>
                  <a:pt x="0" y="0"/>
                </a:moveTo>
                <a:lnTo>
                  <a:pt x="7215349" y="0"/>
                </a:lnTo>
                <a:lnTo>
                  <a:pt x="7215349" y="7449995"/>
                </a:lnTo>
                <a:lnTo>
                  <a:pt x="0" y="7449995"/>
                </a:lnTo>
                <a:lnTo>
                  <a:pt x="0" y="0"/>
                </a:lnTo>
                <a:close/>
              </a:path>
            </a:pathLst>
          </a:custGeom>
          <a:blipFill>
            <a:blip r:embed="rId8"/>
            <a:stretch>
              <a:fillRect l="0" t="0" r="0" b="0"/>
            </a:stretch>
          </a:blipFill>
        </p:spPr>
      </p:sp>
      <p:sp>
        <p:nvSpPr>
          <p:cNvPr name="Freeform 12" id="12"/>
          <p:cNvSpPr/>
          <p:nvPr/>
        </p:nvSpPr>
        <p:spPr>
          <a:xfrm flipH="false" flipV="false" rot="-10800000">
            <a:off x="10378275" y="2270498"/>
            <a:ext cx="5780618" cy="5746003"/>
          </a:xfrm>
          <a:custGeom>
            <a:avLst/>
            <a:gdLst/>
            <a:ahLst/>
            <a:cxnLst/>
            <a:rect r="r" b="b" t="t" l="l"/>
            <a:pathLst>
              <a:path h="5746003" w="5780618">
                <a:moveTo>
                  <a:pt x="0" y="0"/>
                </a:moveTo>
                <a:lnTo>
                  <a:pt x="5780618" y="0"/>
                </a:lnTo>
                <a:lnTo>
                  <a:pt x="5780618" y="5746004"/>
                </a:lnTo>
                <a:lnTo>
                  <a:pt x="0" y="5746004"/>
                </a:lnTo>
                <a:lnTo>
                  <a:pt x="0" y="0"/>
                </a:lnTo>
                <a:close/>
              </a:path>
            </a:pathLst>
          </a:custGeom>
          <a:blipFill>
            <a:blip r:embed="rId9"/>
            <a:stretch>
              <a:fillRect l="0" t="0" r="0" b="0"/>
            </a:stretch>
          </a:blipFill>
        </p:spPr>
      </p:sp>
      <p:sp>
        <p:nvSpPr>
          <p:cNvPr name="TextBox 13" id="13"/>
          <p:cNvSpPr txBox="true"/>
          <p:nvPr/>
        </p:nvSpPr>
        <p:spPr>
          <a:xfrm rot="0">
            <a:off x="4500536" y="732223"/>
            <a:ext cx="10038832" cy="840604"/>
          </a:xfrm>
          <a:prstGeom prst="rect">
            <a:avLst/>
          </a:prstGeom>
        </p:spPr>
        <p:txBody>
          <a:bodyPr anchor="t" rtlCol="false" tIns="0" lIns="0" bIns="0" rIns="0">
            <a:spAutoFit/>
          </a:bodyPr>
          <a:lstStyle/>
          <a:p>
            <a:pPr algn="ctr">
              <a:lnSpc>
                <a:spcPts val="5930"/>
              </a:lnSpc>
            </a:pPr>
            <a:r>
              <a:rPr lang="en-US" sz="7145">
                <a:solidFill>
                  <a:srgbClr val="AE5771"/>
                </a:solidFill>
                <a:latin typeface="Great Vibes"/>
                <a:ea typeface="Great Vibes"/>
                <a:cs typeface="Great Vibes"/>
                <a:sym typeface="Great Vibes"/>
              </a:rPr>
              <a:t>Lycryx Brooch</a:t>
            </a:r>
          </a:p>
        </p:txBody>
      </p:sp>
      <p:sp>
        <p:nvSpPr>
          <p:cNvPr name="TextBox 14" id="14"/>
          <p:cNvSpPr txBox="true"/>
          <p:nvPr/>
        </p:nvSpPr>
        <p:spPr>
          <a:xfrm rot="0">
            <a:off x="-1406073" y="7990354"/>
            <a:ext cx="10038832" cy="868925"/>
          </a:xfrm>
          <a:prstGeom prst="rect">
            <a:avLst/>
          </a:prstGeom>
        </p:spPr>
        <p:txBody>
          <a:bodyPr anchor="t" rtlCol="false" tIns="0" lIns="0" bIns="0" rIns="0">
            <a:spAutoFit/>
          </a:bodyPr>
          <a:lstStyle/>
          <a:p>
            <a:pPr algn="ctr">
              <a:lnSpc>
                <a:spcPts val="6262"/>
              </a:lnSpc>
            </a:pPr>
            <a:r>
              <a:rPr lang="en-US" sz="7545">
                <a:solidFill>
                  <a:srgbClr val="E2A1A1"/>
                </a:solidFill>
                <a:latin typeface="Great Vibes"/>
                <a:ea typeface="Great Vibes"/>
                <a:cs typeface="Great Vibes"/>
                <a:sym typeface="Great Vibes"/>
              </a:rPr>
              <a:t>Emerald Envy</a:t>
            </a:r>
          </a:p>
        </p:txBody>
      </p:sp>
      <p:sp>
        <p:nvSpPr>
          <p:cNvPr name="TextBox 15" id="15"/>
          <p:cNvSpPr txBox="true"/>
          <p:nvPr/>
        </p:nvSpPr>
        <p:spPr>
          <a:xfrm rot="0">
            <a:off x="8249168" y="7983243"/>
            <a:ext cx="10038832" cy="883148"/>
          </a:xfrm>
          <a:prstGeom prst="rect">
            <a:avLst/>
          </a:prstGeom>
        </p:spPr>
        <p:txBody>
          <a:bodyPr anchor="t" rtlCol="false" tIns="0" lIns="0" bIns="0" rIns="0">
            <a:spAutoFit/>
          </a:bodyPr>
          <a:lstStyle/>
          <a:p>
            <a:pPr algn="ctr">
              <a:lnSpc>
                <a:spcPts val="6345"/>
              </a:lnSpc>
            </a:pPr>
            <a:r>
              <a:rPr lang="en-US" sz="7645">
                <a:solidFill>
                  <a:srgbClr val="E2A1A1"/>
                </a:solidFill>
                <a:latin typeface="Great Vibes"/>
                <a:ea typeface="Great Vibes"/>
                <a:cs typeface="Great Vibes"/>
                <a:sym typeface="Great Vibes"/>
              </a:rPr>
              <a:t>Golden Luxe</a:t>
            </a:r>
          </a:p>
        </p:txBody>
      </p:sp>
      <p:sp>
        <p:nvSpPr>
          <p:cNvPr name="TextBox 16" id="16"/>
          <p:cNvSpPr txBox="true"/>
          <p:nvPr/>
        </p:nvSpPr>
        <p:spPr>
          <a:xfrm rot="0">
            <a:off x="15780945" y="86151"/>
            <a:ext cx="2175669" cy="720644"/>
          </a:xfrm>
          <a:prstGeom prst="rect">
            <a:avLst/>
          </a:prstGeom>
        </p:spPr>
        <p:txBody>
          <a:bodyPr anchor="t" rtlCol="false" tIns="0" lIns="0" bIns="0" rIns="0">
            <a:spAutoFit/>
          </a:bodyPr>
          <a:lstStyle/>
          <a:p>
            <a:pPr algn="ctr">
              <a:lnSpc>
                <a:spcPts val="5954"/>
              </a:lnSpc>
              <a:spcBef>
                <a:spcPct val="0"/>
              </a:spcBef>
            </a:pPr>
            <a:r>
              <a:rPr lang="en-US" b="true" sz="4253" i="true">
                <a:solidFill>
                  <a:srgbClr val="E2A1A1"/>
                </a:solidFill>
                <a:latin typeface="DM Sans Bold Italics"/>
                <a:ea typeface="DM Sans Bold Italics"/>
                <a:cs typeface="DM Sans Bold Italics"/>
                <a:sym typeface="DM Sans Bold Italics"/>
              </a:rPr>
              <a:t>3926.90</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CFB1C0"/>
        </a:solidFill>
      </p:bgPr>
    </p:bg>
    <p:spTree>
      <p:nvGrpSpPr>
        <p:cNvPr id="1" name=""/>
        <p:cNvGrpSpPr/>
        <p:nvPr/>
      </p:nvGrpSpPr>
      <p:grpSpPr>
        <a:xfrm>
          <a:off x="0" y="0"/>
          <a:ext cx="0" cy="0"/>
          <a:chOff x="0" y="0"/>
          <a:chExt cx="0" cy="0"/>
        </a:xfrm>
      </p:grpSpPr>
      <p:grpSp>
        <p:nvGrpSpPr>
          <p:cNvPr name="Group 2" id="2"/>
          <p:cNvGrpSpPr/>
          <p:nvPr/>
        </p:nvGrpSpPr>
        <p:grpSpPr>
          <a:xfrm rot="0">
            <a:off x="87348" y="8885767"/>
            <a:ext cx="18865207" cy="1759946"/>
            <a:chOff x="0" y="0"/>
            <a:chExt cx="25153609" cy="2346594"/>
          </a:xfrm>
        </p:grpSpPr>
        <p:sp>
          <p:nvSpPr>
            <p:cNvPr name="TextBox 3" id="3"/>
            <p:cNvSpPr txBox="true"/>
            <p:nvPr/>
          </p:nvSpPr>
          <p:spPr>
            <a:xfrm rot="0">
              <a:off x="1029116"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lycryxdecoupage.pkl@gmail.com</a:t>
              </a:r>
            </a:p>
          </p:txBody>
        </p:sp>
        <p:sp>
          <p:nvSpPr>
            <p:cNvPr name="Freeform 4" id="4"/>
            <p:cNvSpPr/>
            <p:nvPr/>
          </p:nvSpPr>
          <p:spPr>
            <a:xfrm flipH="false" flipV="false" rot="0">
              <a:off x="0" y="971592"/>
              <a:ext cx="768958" cy="723725"/>
            </a:xfrm>
            <a:custGeom>
              <a:avLst/>
              <a:gdLst/>
              <a:ahLst/>
              <a:cxnLst/>
              <a:rect r="r" b="b" t="t" l="l"/>
              <a:pathLst>
                <a:path h="723725" w="768958">
                  <a:moveTo>
                    <a:pt x="0" y="0"/>
                  </a:moveTo>
                  <a:lnTo>
                    <a:pt x="768958" y="0"/>
                  </a:lnTo>
                  <a:lnTo>
                    <a:pt x="768958" y="723725"/>
                  </a:lnTo>
                  <a:lnTo>
                    <a:pt x="0" y="723725"/>
                  </a:lnTo>
                  <a:lnTo>
                    <a:pt x="0" y="0"/>
                  </a:lnTo>
                  <a:close/>
                </a:path>
              </a:pathLst>
            </a:custGeom>
            <a:blipFill>
              <a:blip r:embed="rId2"/>
              <a:stretch>
                <a:fillRect l="0" t="0" r="0" b="0"/>
              </a:stretch>
            </a:blipFill>
          </p:spPr>
        </p:sp>
        <p:sp>
          <p:nvSpPr>
            <p:cNvPr name="Freeform 5" id="5"/>
            <p:cNvSpPr/>
            <p:nvPr/>
          </p:nvSpPr>
          <p:spPr>
            <a:xfrm flipH="false" flipV="false" rot="0">
              <a:off x="8441913" y="0"/>
              <a:ext cx="2346594" cy="2346594"/>
            </a:xfrm>
            <a:custGeom>
              <a:avLst/>
              <a:gdLst/>
              <a:ahLst/>
              <a:cxnLst/>
              <a:rect r="r" b="b" t="t" l="l"/>
              <a:pathLst>
                <a:path h="2346594" w="2346594">
                  <a:moveTo>
                    <a:pt x="0" y="0"/>
                  </a:moveTo>
                  <a:lnTo>
                    <a:pt x="2346594" y="0"/>
                  </a:lnTo>
                  <a:lnTo>
                    <a:pt x="2346594" y="2346594"/>
                  </a:lnTo>
                  <a:lnTo>
                    <a:pt x="0" y="2346594"/>
                  </a:lnTo>
                  <a:lnTo>
                    <a:pt x="0" y="0"/>
                  </a:lnTo>
                  <a:close/>
                </a:path>
              </a:pathLst>
            </a:custGeom>
            <a:blipFill>
              <a:blip r:embed="rId3"/>
              <a:stretch>
                <a:fillRect l="0" t="0" r="0" b="0"/>
              </a:stretch>
            </a:blipFill>
          </p:spPr>
        </p:sp>
        <p:sp>
          <p:nvSpPr>
            <p:cNvPr name="Freeform 6" id="6"/>
            <p:cNvSpPr/>
            <p:nvPr/>
          </p:nvSpPr>
          <p:spPr>
            <a:xfrm flipH="false" flipV="false" rot="0">
              <a:off x="16422216" y="702820"/>
              <a:ext cx="940954" cy="940954"/>
            </a:xfrm>
            <a:custGeom>
              <a:avLst/>
              <a:gdLst/>
              <a:ahLst/>
              <a:cxnLst/>
              <a:rect r="r" b="b" t="t" l="l"/>
              <a:pathLst>
                <a:path h="940954" w="940954">
                  <a:moveTo>
                    <a:pt x="0" y="0"/>
                  </a:moveTo>
                  <a:lnTo>
                    <a:pt x="940955" y="0"/>
                  </a:lnTo>
                  <a:lnTo>
                    <a:pt x="940955" y="940954"/>
                  </a:lnTo>
                  <a:lnTo>
                    <a:pt x="0" y="940954"/>
                  </a:lnTo>
                  <a:lnTo>
                    <a:pt x="0" y="0"/>
                  </a:lnTo>
                  <a:close/>
                </a:path>
              </a:pathLst>
            </a:custGeom>
            <a:blipFill>
              <a:blip r:embed="rId4"/>
              <a:stretch>
                <a:fillRect l="0" t="0" r="0" b="0"/>
              </a:stretch>
            </a:blipFill>
          </p:spPr>
        </p:sp>
        <p:sp>
          <p:nvSpPr>
            <p:cNvPr name="TextBox 7" id="7"/>
            <p:cNvSpPr txBox="true"/>
            <p:nvPr/>
          </p:nvSpPr>
          <p:spPr>
            <a:xfrm rot="0">
              <a:off x="10109088" y="1017077"/>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+62 856 4010 6027</a:t>
              </a:r>
            </a:p>
          </p:txBody>
        </p:sp>
        <p:sp>
          <p:nvSpPr>
            <p:cNvPr name="TextBox 8" id="8"/>
            <p:cNvSpPr txBox="true"/>
            <p:nvPr/>
          </p:nvSpPr>
          <p:spPr>
            <a:xfrm rot="0">
              <a:off x="17629305"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a:t>
              </a:r>
            </a:p>
          </p:txBody>
        </p:sp>
      </p:grpSp>
      <p:sp>
        <p:nvSpPr>
          <p:cNvPr name="Freeform 9" id="9"/>
          <p:cNvSpPr/>
          <p:nvPr/>
        </p:nvSpPr>
        <p:spPr>
          <a:xfrm flipH="false" flipV="false" rot="0">
            <a:off x="5862352" y="0"/>
            <a:ext cx="7315200" cy="2513769"/>
          </a:xfrm>
          <a:custGeom>
            <a:avLst/>
            <a:gdLst/>
            <a:ahLst/>
            <a:cxnLst/>
            <a:rect r="r" b="b" t="t" l="l"/>
            <a:pathLst>
              <a:path h="2513769" w="7315200">
                <a:moveTo>
                  <a:pt x="0" y="0"/>
                </a:moveTo>
                <a:lnTo>
                  <a:pt x="7315200" y="0"/>
                </a:lnTo>
                <a:lnTo>
                  <a:pt x="7315200" y="2513769"/>
                </a:lnTo>
                <a:lnTo>
                  <a:pt x="0" y="25137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239748" y="154280"/>
            <a:ext cx="2352156" cy="1255004"/>
          </a:xfrm>
          <a:custGeom>
            <a:avLst/>
            <a:gdLst/>
            <a:ahLst/>
            <a:cxnLst/>
            <a:rect r="r" b="b" t="t" l="l"/>
            <a:pathLst>
              <a:path h="1255004" w="2352156">
                <a:moveTo>
                  <a:pt x="0" y="0"/>
                </a:moveTo>
                <a:lnTo>
                  <a:pt x="2352157" y="0"/>
                </a:lnTo>
                <a:lnTo>
                  <a:pt x="2352157" y="1255004"/>
                </a:lnTo>
                <a:lnTo>
                  <a:pt x="0" y="1255004"/>
                </a:lnTo>
                <a:lnTo>
                  <a:pt x="0" y="0"/>
                </a:lnTo>
                <a:close/>
              </a:path>
            </a:pathLst>
          </a:custGeom>
          <a:blipFill>
            <a:blip r:embed="rId7"/>
            <a:stretch>
              <a:fillRect l="0" t="0" r="0" b="0"/>
            </a:stretch>
          </a:blipFill>
        </p:spPr>
      </p:sp>
      <p:sp>
        <p:nvSpPr>
          <p:cNvPr name="Freeform 11" id="11"/>
          <p:cNvSpPr/>
          <p:nvPr/>
        </p:nvSpPr>
        <p:spPr>
          <a:xfrm flipH="false" flipV="false" rot="-5400000">
            <a:off x="-891457" y="1786082"/>
            <a:ext cx="7554495" cy="7389942"/>
          </a:xfrm>
          <a:custGeom>
            <a:avLst/>
            <a:gdLst/>
            <a:ahLst/>
            <a:cxnLst/>
            <a:rect r="r" b="b" t="t" l="l"/>
            <a:pathLst>
              <a:path h="7389942" w="7554495">
                <a:moveTo>
                  <a:pt x="0" y="0"/>
                </a:moveTo>
                <a:lnTo>
                  <a:pt x="7554495" y="0"/>
                </a:lnTo>
                <a:lnTo>
                  <a:pt x="7554495" y="7389941"/>
                </a:lnTo>
                <a:lnTo>
                  <a:pt x="0" y="7389941"/>
                </a:lnTo>
                <a:lnTo>
                  <a:pt x="0" y="0"/>
                </a:lnTo>
                <a:close/>
              </a:path>
            </a:pathLst>
          </a:custGeom>
          <a:blipFill>
            <a:blip r:embed="rId8"/>
            <a:stretch>
              <a:fillRect l="0" t="0" r="0" b="0"/>
            </a:stretch>
          </a:blipFill>
        </p:spPr>
      </p:sp>
      <p:sp>
        <p:nvSpPr>
          <p:cNvPr name="Freeform 12" id="12"/>
          <p:cNvSpPr/>
          <p:nvPr/>
        </p:nvSpPr>
        <p:spPr>
          <a:xfrm flipH="false" flipV="false" rot="0">
            <a:off x="5104290" y="-1191291"/>
            <a:ext cx="8073262" cy="10077058"/>
          </a:xfrm>
          <a:custGeom>
            <a:avLst/>
            <a:gdLst/>
            <a:ahLst/>
            <a:cxnLst/>
            <a:rect r="r" b="b" t="t" l="l"/>
            <a:pathLst>
              <a:path h="10077058" w="8073262">
                <a:moveTo>
                  <a:pt x="0" y="0"/>
                </a:moveTo>
                <a:lnTo>
                  <a:pt x="8073262" y="0"/>
                </a:lnTo>
                <a:lnTo>
                  <a:pt x="8073262" y="10077058"/>
                </a:lnTo>
                <a:lnTo>
                  <a:pt x="0" y="10077058"/>
                </a:lnTo>
                <a:lnTo>
                  <a:pt x="0" y="0"/>
                </a:lnTo>
                <a:close/>
              </a:path>
            </a:pathLst>
          </a:custGeom>
          <a:blipFill>
            <a:blip r:embed="rId9"/>
            <a:stretch>
              <a:fillRect l="0" t="0" r="0" b="0"/>
            </a:stretch>
          </a:blipFill>
        </p:spPr>
      </p:sp>
      <p:sp>
        <p:nvSpPr>
          <p:cNvPr name="TextBox 13" id="13"/>
          <p:cNvSpPr txBox="true"/>
          <p:nvPr/>
        </p:nvSpPr>
        <p:spPr>
          <a:xfrm rot="0">
            <a:off x="4500536" y="732223"/>
            <a:ext cx="10038832" cy="840604"/>
          </a:xfrm>
          <a:prstGeom prst="rect">
            <a:avLst/>
          </a:prstGeom>
        </p:spPr>
        <p:txBody>
          <a:bodyPr anchor="t" rtlCol="false" tIns="0" lIns="0" bIns="0" rIns="0">
            <a:spAutoFit/>
          </a:bodyPr>
          <a:lstStyle/>
          <a:p>
            <a:pPr algn="ctr">
              <a:lnSpc>
                <a:spcPts val="5930"/>
              </a:lnSpc>
            </a:pPr>
            <a:r>
              <a:rPr lang="en-US" sz="7145">
                <a:solidFill>
                  <a:srgbClr val="AE5771"/>
                </a:solidFill>
                <a:latin typeface="Great Vibes"/>
                <a:ea typeface="Great Vibes"/>
                <a:cs typeface="Great Vibes"/>
                <a:sym typeface="Great Vibes"/>
              </a:rPr>
              <a:t>Lycryx Brooch</a:t>
            </a:r>
          </a:p>
        </p:txBody>
      </p:sp>
      <p:sp>
        <p:nvSpPr>
          <p:cNvPr name="TextBox 14" id="14"/>
          <p:cNvSpPr txBox="true"/>
          <p:nvPr/>
        </p:nvSpPr>
        <p:spPr>
          <a:xfrm rot="0">
            <a:off x="87348" y="8016842"/>
            <a:ext cx="5775003" cy="868925"/>
          </a:xfrm>
          <a:prstGeom prst="rect">
            <a:avLst/>
          </a:prstGeom>
        </p:spPr>
        <p:txBody>
          <a:bodyPr anchor="t" rtlCol="false" tIns="0" lIns="0" bIns="0" rIns="0">
            <a:spAutoFit/>
          </a:bodyPr>
          <a:lstStyle/>
          <a:p>
            <a:pPr algn="ctr">
              <a:lnSpc>
                <a:spcPts val="6262"/>
              </a:lnSpc>
            </a:pPr>
            <a:r>
              <a:rPr lang="en-US" sz="7545">
                <a:solidFill>
                  <a:srgbClr val="B53155"/>
                </a:solidFill>
                <a:latin typeface="Great Vibes"/>
                <a:ea typeface="Great Vibes"/>
                <a:cs typeface="Great Vibes"/>
                <a:sym typeface="Great Vibes"/>
              </a:rPr>
              <a:t>Amethyst Spark</a:t>
            </a:r>
          </a:p>
        </p:txBody>
      </p:sp>
      <p:sp>
        <p:nvSpPr>
          <p:cNvPr name="TextBox 15" id="15"/>
          <p:cNvSpPr txBox="true"/>
          <p:nvPr/>
        </p:nvSpPr>
        <p:spPr>
          <a:xfrm rot="0">
            <a:off x="12343993" y="8016842"/>
            <a:ext cx="5677677" cy="883148"/>
          </a:xfrm>
          <a:prstGeom prst="rect">
            <a:avLst/>
          </a:prstGeom>
        </p:spPr>
        <p:txBody>
          <a:bodyPr anchor="t" rtlCol="false" tIns="0" lIns="0" bIns="0" rIns="0">
            <a:spAutoFit/>
          </a:bodyPr>
          <a:lstStyle/>
          <a:p>
            <a:pPr algn="ctr">
              <a:lnSpc>
                <a:spcPts val="6345"/>
              </a:lnSpc>
            </a:pPr>
            <a:r>
              <a:rPr lang="en-US" sz="7645">
                <a:solidFill>
                  <a:srgbClr val="B53155"/>
                </a:solidFill>
                <a:latin typeface="Great Vibes"/>
                <a:ea typeface="Great Vibes"/>
                <a:cs typeface="Great Vibes"/>
                <a:sym typeface="Great Vibes"/>
              </a:rPr>
              <a:t>Purple Bloom</a:t>
            </a:r>
          </a:p>
        </p:txBody>
      </p:sp>
      <p:sp>
        <p:nvSpPr>
          <p:cNvPr name="Freeform 16" id="16"/>
          <p:cNvSpPr/>
          <p:nvPr/>
        </p:nvSpPr>
        <p:spPr>
          <a:xfrm flipH="false" flipV="false" rot="-5400000">
            <a:off x="11161320" y="1108755"/>
            <a:ext cx="7432838" cy="8149632"/>
          </a:xfrm>
          <a:custGeom>
            <a:avLst/>
            <a:gdLst/>
            <a:ahLst/>
            <a:cxnLst/>
            <a:rect r="r" b="b" t="t" l="l"/>
            <a:pathLst>
              <a:path h="8149632" w="7432838">
                <a:moveTo>
                  <a:pt x="0" y="0"/>
                </a:moveTo>
                <a:lnTo>
                  <a:pt x="7432838" y="0"/>
                </a:lnTo>
                <a:lnTo>
                  <a:pt x="7432838" y="8149631"/>
                </a:lnTo>
                <a:lnTo>
                  <a:pt x="0" y="8149631"/>
                </a:lnTo>
                <a:lnTo>
                  <a:pt x="0" y="0"/>
                </a:lnTo>
                <a:close/>
              </a:path>
            </a:pathLst>
          </a:custGeom>
          <a:blipFill>
            <a:blip r:embed="rId10"/>
            <a:stretch>
              <a:fillRect l="0" t="0" r="0" b="0"/>
            </a:stretch>
          </a:blipFill>
        </p:spPr>
      </p:sp>
      <p:sp>
        <p:nvSpPr>
          <p:cNvPr name="TextBox 17" id="17"/>
          <p:cNvSpPr txBox="true"/>
          <p:nvPr/>
        </p:nvSpPr>
        <p:spPr>
          <a:xfrm rot="0">
            <a:off x="6568990" y="8031065"/>
            <a:ext cx="5775003" cy="868925"/>
          </a:xfrm>
          <a:prstGeom prst="rect">
            <a:avLst/>
          </a:prstGeom>
        </p:spPr>
        <p:txBody>
          <a:bodyPr anchor="t" rtlCol="false" tIns="0" lIns="0" bIns="0" rIns="0">
            <a:spAutoFit/>
          </a:bodyPr>
          <a:lstStyle/>
          <a:p>
            <a:pPr algn="ctr">
              <a:lnSpc>
                <a:spcPts val="6262"/>
              </a:lnSpc>
            </a:pPr>
            <a:r>
              <a:rPr lang="en-US" sz="7545">
                <a:solidFill>
                  <a:srgbClr val="B53155"/>
                </a:solidFill>
                <a:latin typeface="Great Vibes"/>
                <a:ea typeface="Great Vibes"/>
                <a:cs typeface="Great Vibes"/>
                <a:sym typeface="Great Vibes"/>
              </a:rPr>
              <a:t>Violet Grace</a:t>
            </a:r>
          </a:p>
        </p:txBody>
      </p:sp>
      <p:sp>
        <p:nvSpPr>
          <p:cNvPr name="TextBox 18" id="18"/>
          <p:cNvSpPr txBox="true"/>
          <p:nvPr/>
        </p:nvSpPr>
        <p:spPr>
          <a:xfrm rot="0">
            <a:off x="15846001" y="408373"/>
            <a:ext cx="2175669" cy="720644"/>
          </a:xfrm>
          <a:prstGeom prst="rect">
            <a:avLst/>
          </a:prstGeom>
        </p:spPr>
        <p:txBody>
          <a:bodyPr anchor="t" rtlCol="false" tIns="0" lIns="0" bIns="0" rIns="0">
            <a:spAutoFit/>
          </a:bodyPr>
          <a:lstStyle/>
          <a:p>
            <a:pPr algn="ctr">
              <a:lnSpc>
                <a:spcPts val="5954"/>
              </a:lnSpc>
              <a:spcBef>
                <a:spcPct val="0"/>
              </a:spcBef>
            </a:pPr>
            <a:r>
              <a:rPr lang="en-US" b="true" sz="4253" i="true">
                <a:solidFill>
                  <a:srgbClr val="AE5771"/>
                </a:solidFill>
                <a:latin typeface="DM Sans Bold Italics"/>
                <a:ea typeface="DM Sans Bold Italics"/>
                <a:cs typeface="DM Sans Bold Italics"/>
                <a:sym typeface="DM Sans Bold Italics"/>
              </a:rPr>
              <a:t>3926.90</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CFB1C0"/>
        </a:solidFill>
      </p:bgPr>
    </p:bg>
    <p:spTree>
      <p:nvGrpSpPr>
        <p:cNvPr id="1" name=""/>
        <p:cNvGrpSpPr/>
        <p:nvPr/>
      </p:nvGrpSpPr>
      <p:grpSpPr>
        <a:xfrm>
          <a:off x="0" y="0"/>
          <a:ext cx="0" cy="0"/>
          <a:chOff x="0" y="0"/>
          <a:chExt cx="0" cy="0"/>
        </a:xfrm>
      </p:grpSpPr>
      <p:sp>
        <p:nvSpPr>
          <p:cNvPr name="Freeform 2" id="2"/>
          <p:cNvSpPr/>
          <p:nvPr/>
        </p:nvSpPr>
        <p:spPr>
          <a:xfrm flipH="false" flipV="false" rot="0">
            <a:off x="225941" y="0"/>
            <a:ext cx="2676138" cy="1427866"/>
          </a:xfrm>
          <a:custGeom>
            <a:avLst/>
            <a:gdLst/>
            <a:ahLst/>
            <a:cxnLst/>
            <a:rect r="r" b="b" t="t" l="l"/>
            <a:pathLst>
              <a:path h="1427866" w="2676138">
                <a:moveTo>
                  <a:pt x="0" y="0"/>
                </a:moveTo>
                <a:lnTo>
                  <a:pt x="2676138" y="0"/>
                </a:lnTo>
                <a:lnTo>
                  <a:pt x="2676138" y="1427866"/>
                </a:lnTo>
                <a:lnTo>
                  <a:pt x="0" y="1427866"/>
                </a:lnTo>
                <a:lnTo>
                  <a:pt x="0" y="0"/>
                </a:lnTo>
                <a:close/>
              </a:path>
            </a:pathLst>
          </a:custGeom>
          <a:blipFill>
            <a:blip r:embed="rId2"/>
            <a:stretch>
              <a:fillRect l="0" t="0" r="0" b="0"/>
            </a:stretch>
          </a:blipFill>
        </p:spPr>
      </p:sp>
      <p:sp>
        <p:nvSpPr>
          <p:cNvPr name="Freeform 3" id="3"/>
          <p:cNvSpPr/>
          <p:nvPr/>
        </p:nvSpPr>
        <p:spPr>
          <a:xfrm flipH="false" flipV="false" rot="0">
            <a:off x="225941" y="6480221"/>
            <a:ext cx="3424992" cy="3424992"/>
          </a:xfrm>
          <a:custGeom>
            <a:avLst/>
            <a:gdLst/>
            <a:ahLst/>
            <a:cxnLst/>
            <a:rect r="r" b="b" t="t" l="l"/>
            <a:pathLst>
              <a:path h="3424992" w="3424992">
                <a:moveTo>
                  <a:pt x="0" y="0"/>
                </a:moveTo>
                <a:lnTo>
                  <a:pt x="3424991" y="0"/>
                </a:lnTo>
                <a:lnTo>
                  <a:pt x="3424991" y="3424992"/>
                </a:lnTo>
                <a:lnTo>
                  <a:pt x="0" y="3424992"/>
                </a:lnTo>
                <a:lnTo>
                  <a:pt x="0" y="0"/>
                </a:lnTo>
                <a:close/>
              </a:path>
            </a:pathLst>
          </a:custGeom>
          <a:blipFill>
            <a:blip r:embed="rId3"/>
            <a:stretch>
              <a:fillRect l="0" t="0" r="0" b="0"/>
            </a:stretch>
          </a:blipFill>
        </p:spPr>
      </p:sp>
      <p:sp>
        <p:nvSpPr>
          <p:cNvPr name="TextBox 4" id="4"/>
          <p:cNvSpPr txBox="true"/>
          <p:nvPr/>
        </p:nvSpPr>
        <p:spPr>
          <a:xfrm rot="0">
            <a:off x="225941" y="3923242"/>
            <a:ext cx="18062059" cy="630553"/>
          </a:xfrm>
          <a:prstGeom prst="rect">
            <a:avLst/>
          </a:prstGeom>
        </p:spPr>
        <p:txBody>
          <a:bodyPr anchor="t" rtlCol="false" tIns="0" lIns="0" bIns="0" rIns="0">
            <a:spAutoFit/>
          </a:bodyPr>
          <a:lstStyle/>
          <a:p>
            <a:pPr algn="ctr">
              <a:lnSpc>
                <a:spcPts val="4620"/>
              </a:lnSpc>
            </a:pPr>
            <a:r>
              <a:rPr lang="en-US" sz="3300">
                <a:solidFill>
                  <a:srgbClr val="B53155"/>
                </a:solidFill>
                <a:latin typeface="Aerospace bold"/>
                <a:ea typeface="Aerospace bold"/>
                <a:cs typeface="Aerospace bold"/>
                <a:sym typeface="Aerospace bold"/>
              </a:rPr>
              <a:t>"Handcrafted items infused with artistic flair evoke the soul of creativity."</a:t>
            </a:r>
          </a:p>
        </p:txBody>
      </p:sp>
      <p:sp>
        <p:nvSpPr>
          <p:cNvPr name="TextBox 5" id="5"/>
          <p:cNvSpPr txBox="true"/>
          <p:nvPr/>
        </p:nvSpPr>
        <p:spPr>
          <a:xfrm rot="0">
            <a:off x="225941" y="704850"/>
            <a:ext cx="17862171" cy="2923850"/>
          </a:xfrm>
          <a:prstGeom prst="rect">
            <a:avLst/>
          </a:prstGeom>
        </p:spPr>
        <p:txBody>
          <a:bodyPr anchor="t" rtlCol="false" tIns="0" lIns="0" bIns="0" rIns="0">
            <a:spAutoFit/>
          </a:bodyPr>
          <a:lstStyle/>
          <a:p>
            <a:pPr algn="ctr">
              <a:lnSpc>
                <a:spcPts val="23976"/>
              </a:lnSpc>
            </a:pPr>
            <a:r>
              <a:rPr lang="en-US" sz="17126">
                <a:solidFill>
                  <a:srgbClr val="B43053"/>
                </a:solidFill>
                <a:latin typeface="Nickainley"/>
                <a:ea typeface="Nickainley"/>
                <a:cs typeface="Nickainley"/>
                <a:sym typeface="Nickainley"/>
              </a:rPr>
              <a:t>Thank You</a:t>
            </a:r>
          </a:p>
        </p:txBody>
      </p:sp>
      <p:sp>
        <p:nvSpPr>
          <p:cNvPr name="Freeform 6" id="6"/>
          <p:cNvSpPr/>
          <p:nvPr/>
        </p:nvSpPr>
        <p:spPr>
          <a:xfrm flipH="false" flipV="false" rot="0">
            <a:off x="4790795" y="4960496"/>
            <a:ext cx="764016" cy="764016"/>
          </a:xfrm>
          <a:custGeom>
            <a:avLst/>
            <a:gdLst/>
            <a:ahLst/>
            <a:cxnLst/>
            <a:rect r="r" b="b" t="t" l="l"/>
            <a:pathLst>
              <a:path h="764016" w="764016">
                <a:moveTo>
                  <a:pt x="0" y="0"/>
                </a:moveTo>
                <a:lnTo>
                  <a:pt x="764017" y="0"/>
                </a:lnTo>
                <a:lnTo>
                  <a:pt x="764017" y="764016"/>
                </a:lnTo>
                <a:lnTo>
                  <a:pt x="0" y="764016"/>
                </a:lnTo>
                <a:lnTo>
                  <a:pt x="0" y="0"/>
                </a:lnTo>
                <a:close/>
              </a:path>
            </a:pathLst>
          </a:custGeom>
          <a:blipFill>
            <a:blip r:embed="rId4"/>
            <a:stretch>
              <a:fillRect l="0" t="0" r="0" b="0"/>
            </a:stretch>
          </a:blipFill>
        </p:spPr>
      </p:sp>
      <p:sp>
        <p:nvSpPr>
          <p:cNvPr name="Freeform 7" id="7"/>
          <p:cNvSpPr/>
          <p:nvPr/>
        </p:nvSpPr>
        <p:spPr>
          <a:xfrm flipH="false" flipV="false" rot="0">
            <a:off x="4220246" y="5386415"/>
            <a:ext cx="1905114" cy="1905114"/>
          </a:xfrm>
          <a:custGeom>
            <a:avLst/>
            <a:gdLst/>
            <a:ahLst/>
            <a:cxnLst/>
            <a:rect r="r" b="b" t="t" l="l"/>
            <a:pathLst>
              <a:path h="1905114" w="1905114">
                <a:moveTo>
                  <a:pt x="0" y="0"/>
                </a:moveTo>
                <a:lnTo>
                  <a:pt x="1905115" y="0"/>
                </a:lnTo>
                <a:lnTo>
                  <a:pt x="1905115" y="1905115"/>
                </a:lnTo>
                <a:lnTo>
                  <a:pt x="0" y="1905115"/>
                </a:lnTo>
                <a:lnTo>
                  <a:pt x="0" y="0"/>
                </a:lnTo>
                <a:close/>
              </a:path>
            </a:pathLst>
          </a:custGeom>
          <a:blipFill>
            <a:blip r:embed="rId5"/>
            <a:stretch>
              <a:fillRect l="0" t="0" r="0" b="0"/>
            </a:stretch>
          </a:blipFill>
        </p:spPr>
      </p:sp>
      <p:sp>
        <p:nvSpPr>
          <p:cNvPr name="Freeform 8" id="8"/>
          <p:cNvSpPr/>
          <p:nvPr/>
        </p:nvSpPr>
        <p:spPr>
          <a:xfrm flipH="false" flipV="false" rot="0">
            <a:off x="4746122" y="7352998"/>
            <a:ext cx="808690" cy="974395"/>
          </a:xfrm>
          <a:custGeom>
            <a:avLst/>
            <a:gdLst/>
            <a:ahLst/>
            <a:cxnLst/>
            <a:rect r="r" b="b" t="t" l="l"/>
            <a:pathLst>
              <a:path h="974395" w="808690">
                <a:moveTo>
                  <a:pt x="0" y="0"/>
                </a:moveTo>
                <a:lnTo>
                  <a:pt x="808690" y="0"/>
                </a:lnTo>
                <a:lnTo>
                  <a:pt x="808690" y="974395"/>
                </a:lnTo>
                <a:lnTo>
                  <a:pt x="0" y="974395"/>
                </a:lnTo>
                <a:lnTo>
                  <a:pt x="0" y="0"/>
                </a:lnTo>
                <a:close/>
              </a:path>
            </a:pathLst>
          </a:custGeom>
          <a:blipFill>
            <a:blip r:embed="rId6"/>
            <a:stretch>
              <a:fillRect l="0" t="0" r="-20490" b="0"/>
            </a:stretch>
          </a:blipFill>
        </p:spPr>
      </p:sp>
      <p:sp>
        <p:nvSpPr>
          <p:cNvPr name="TextBox 9" id="9"/>
          <p:cNvSpPr txBox="true"/>
          <p:nvPr/>
        </p:nvSpPr>
        <p:spPr>
          <a:xfrm rot="0">
            <a:off x="5928316" y="4909408"/>
            <a:ext cx="11502418" cy="704268"/>
          </a:xfrm>
          <a:prstGeom prst="rect">
            <a:avLst/>
          </a:prstGeom>
        </p:spPr>
        <p:txBody>
          <a:bodyPr anchor="t" rtlCol="false" tIns="0" lIns="0" bIns="0" rIns="0">
            <a:spAutoFit/>
          </a:bodyPr>
          <a:lstStyle/>
          <a:p>
            <a:pPr algn="l">
              <a:lnSpc>
                <a:spcPts val="5701"/>
              </a:lnSpc>
            </a:pPr>
            <a:r>
              <a:rPr lang="en-US" sz="3476" spc="212" b="true">
                <a:solidFill>
                  <a:srgbClr val="B43053"/>
                </a:solidFill>
                <a:latin typeface="Lovelace Bold"/>
                <a:ea typeface="Lovelace Bold"/>
                <a:cs typeface="Lovelace Bold"/>
                <a:sym typeface="Lovelace Bold"/>
              </a:rPr>
              <a:t>@lycryxdecoupage</a:t>
            </a:r>
          </a:p>
        </p:txBody>
      </p:sp>
      <p:sp>
        <p:nvSpPr>
          <p:cNvPr name="TextBox 10" id="10"/>
          <p:cNvSpPr txBox="true"/>
          <p:nvPr/>
        </p:nvSpPr>
        <p:spPr>
          <a:xfrm rot="0">
            <a:off x="5928316" y="5905876"/>
            <a:ext cx="11502418" cy="704268"/>
          </a:xfrm>
          <a:prstGeom prst="rect">
            <a:avLst/>
          </a:prstGeom>
        </p:spPr>
        <p:txBody>
          <a:bodyPr anchor="t" rtlCol="false" tIns="0" lIns="0" bIns="0" rIns="0">
            <a:spAutoFit/>
          </a:bodyPr>
          <a:lstStyle/>
          <a:p>
            <a:pPr algn="l">
              <a:lnSpc>
                <a:spcPts val="5701"/>
              </a:lnSpc>
            </a:pPr>
            <a:r>
              <a:rPr lang="en-US" sz="3476" spc="212" b="true">
                <a:solidFill>
                  <a:srgbClr val="B43053"/>
                </a:solidFill>
                <a:latin typeface="Lovelace Bold"/>
                <a:ea typeface="Lovelace Bold"/>
                <a:cs typeface="Lovelace Bold"/>
                <a:sym typeface="Lovelace Bold"/>
              </a:rPr>
              <a:t>0856 4010 6027</a:t>
            </a:r>
          </a:p>
        </p:txBody>
      </p:sp>
      <p:sp>
        <p:nvSpPr>
          <p:cNvPr name="TextBox 11" id="11"/>
          <p:cNvSpPr txBox="true"/>
          <p:nvPr/>
        </p:nvSpPr>
        <p:spPr>
          <a:xfrm rot="0">
            <a:off x="5928316" y="7158180"/>
            <a:ext cx="12359684" cy="1230682"/>
          </a:xfrm>
          <a:prstGeom prst="rect">
            <a:avLst/>
          </a:prstGeom>
        </p:spPr>
        <p:txBody>
          <a:bodyPr anchor="t" rtlCol="false" tIns="0" lIns="0" bIns="0" rIns="0">
            <a:spAutoFit/>
          </a:bodyPr>
          <a:lstStyle/>
          <a:p>
            <a:pPr algn="l">
              <a:lnSpc>
                <a:spcPts val="4881"/>
              </a:lnSpc>
            </a:pPr>
            <a:r>
              <a:rPr lang="en-US" sz="2976" spc="181" b="true">
                <a:solidFill>
                  <a:srgbClr val="B43053"/>
                </a:solidFill>
                <a:latin typeface="Lovelace Bold"/>
                <a:ea typeface="Lovelace Bold"/>
                <a:cs typeface="Lovelace Bold"/>
                <a:sym typeface="Lovelace Bold"/>
              </a:rPr>
              <a:t>Perumahan Bina Griya Indah Jl Elok </a:t>
            </a:r>
          </a:p>
          <a:p>
            <a:pPr algn="l">
              <a:lnSpc>
                <a:spcPts val="4881"/>
              </a:lnSpc>
            </a:pPr>
            <a:r>
              <a:rPr lang="en-US" sz="2976" spc="181" b="true">
                <a:solidFill>
                  <a:srgbClr val="B43053"/>
                </a:solidFill>
                <a:latin typeface="Lovelace Bold"/>
                <a:ea typeface="Lovelace Bold"/>
                <a:cs typeface="Lovelace Bold"/>
                <a:sym typeface="Lovelace Bold"/>
              </a:rPr>
              <a:t>Kota Pekalongan, Jawa Tengah, indonesia</a:t>
            </a:r>
          </a:p>
        </p:txBody>
      </p:sp>
      <p:sp>
        <p:nvSpPr>
          <p:cNvPr name="TextBox 12" id="12"/>
          <p:cNvSpPr txBox="true"/>
          <p:nvPr/>
        </p:nvSpPr>
        <p:spPr>
          <a:xfrm rot="0">
            <a:off x="15912442" y="315511"/>
            <a:ext cx="2175669" cy="720644"/>
          </a:xfrm>
          <a:prstGeom prst="rect">
            <a:avLst/>
          </a:prstGeom>
        </p:spPr>
        <p:txBody>
          <a:bodyPr anchor="t" rtlCol="false" tIns="0" lIns="0" bIns="0" rIns="0">
            <a:spAutoFit/>
          </a:bodyPr>
          <a:lstStyle/>
          <a:p>
            <a:pPr algn="ctr">
              <a:lnSpc>
                <a:spcPts val="5954"/>
              </a:lnSpc>
              <a:spcBef>
                <a:spcPct val="0"/>
              </a:spcBef>
            </a:pPr>
            <a:r>
              <a:rPr lang="en-US" b="true" sz="4253" i="true">
                <a:solidFill>
                  <a:srgbClr val="AE5771"/>
                </a:solidFill>
                <a:latin typeface="DM Sans Bold Italics"/>
                <a:ea typeface="DM Sans Bold Italics"/>
                <a:cs typeface="DM Sans Bold Italics"/>
                <a:sym typeface="DM Sans Bold Italics"/>
              </a:rPr>
              <a:t>3926.90</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true" rot="5400000">
            <a:off x="14814584" y="-3154754"/>
            <a:ext cx="3748209" cy="4114800"/>
          </a:xfrm>
          <a:custGeom>
            <a:avLst/>
            <a:gdLst/>
            <a:ahLst/>
            <a:cxnLst/>
            <a:rect r="r" b="b" t="t" l="l"/>
            <a:pathLst>
              <a:path h="4114800" w="3748209">
                <a:moveTo>
                  <a:pt x="0" y="4114800"/>
                </a:moveTo>
                <a:lnTo>
                  <a:pt x="3748209" y="4114800"/>
                </a:lnTo>
                <a:lnTo>
                  <a:pt x="3748209"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54231" y="2893398"/>
            <a:ext cx="17579538" cy="5151769"/>
          </a:xfrm>
          <a:prstGeom prst="rect">
            <a:avLst/>
          </a:prstGeom>
        </p:spPr>
        <p:txBody>
          <a:bodyPr anchor="t" rtlCol="false" tIns="0" lIns="0" bIns="0" rIns="0">
            <a:spAutoFit/>
          </a:bodyPr>
          <a:lstStyle/>
          <a:p>
            <a:pPr algn="just">
              <a:lnSpc>
                <a:spcPts val="5907"/>
              </a:lnSpc>
            </a:pPr>
          </a:p>
          <a:p>
            <a:pPr algn="just">
              <a:lnSpc>
                <a:spcPts val="5907"/>
              </a:lnSpc>
            </a:pPr>
            <a:r>
              <a:rPr lang="en-US" sz="3602" b="true">
                <a:solidFill>
                  <a:srgbClr val="D46B16"/>
                </a:solidFill>
                <a:latin typeface="Glacial Indifference Bold"/>
                <a:ea typeface="Glacial Indifference Bold"/>
                <a:cs typeface="Glacial Indifference Bold"/>
                <a:sym typeface="Glacial Indifference Bold"/>
              </a:rPr>
              <a:t>Aksesori bros telah menjadi bagian penting dari dunia fashion sejak berabad-abad lalu. Awalnya, bros digunakan sebagai peniti atau pengait pakaian, terutama pada jubah dan mantel di masa kuno. Seiring waktu, bros berkembang menjadi aksesori dekoratif yang menunjukkan status sosial, budaya, atau kepribadian seseorang.</a:t>
            </a:r>
          </a:p>
          <a:p>
            <a:pPr algn="just">
              <a:lnSpc>
                <a:spcPts val="5907"/>
              </a:lnSpc>
            </a:pPr>
          </a:p>
        </p:txBody>
      </p:sp>
      <p:grpSp>
        <p:nvGrpSpPr>
          <p:cNvPr name="Group 4" id="4"/>
          <p:cNvGrpSpPr/>
          <p:nvPr/>
        </p:nvGrpSpPr>
        <p:grpSpPr>
          <a:xfrm rot="0">
            <a:off x="1250692" y="8753129"/>
            <a:ext cx="18865207" cy="1759946"/>
            <a:chOff x="0" y="0"/>
            <a:chExt cx="25153609" cy="2346594"/>
          </a:xfrm>
        </p:grpSpPr>
        <p:sp>
          <p:nvSpPr>
            <p:cNvPr name="TextBox 5" id="5"/>
            <p:cNvSpPr txBox="true"/>
            <p:nvPr/>
          </p:nvSpPr>
          <p:spPr>
            <a:xfrm rot="0">
              <a:off x="1029116"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000000"/>
                  </a:solidFill>
                  <a:latin typeface="DM Sans Bold Italics"/>
                  <a:ea typeface="DM Sans Bold Italics"/>
                  <a:cs typeface="DM Sans Bold Italics"/>
                  <a:sym typeface="DM Sans Bold Italics"/>
                </a:rPr>
                <a:t>lycryxdecoupage.pkl</a:t>
              </a:r>
              <a:r>
                <a:rPr lang="en-US" b="true" sz="2553" i="true">
                  <a:solidFill>
                    <a:srgbClr val="000000"/>
                  </a:solidFill>
                  <a:latin typeface="DM Sans Bold Italics"/>
                  <a:ea typeface="DM Sans Bold Italics"/>
                  <a:cs typeface="DM Sans Bold Italics"/>
                  <a:sym typeface="DM Sans Bold Italics"/>
                </a:rPr>
                <a:t>@gmail.com</a:t>
              </a:r>
            </a:p>
          </p:txBody>
        </p:sp>
        <p:sp>
          <p:nvSpPr>
            <p:cNvPr name="Freeform 6" id="6"/>
            <p:cNvSpPr/>
            <p:nvPr/>
          </p:nvSpPr>
          <p:spPr>
            <a:xfrm flipH="false" flipV="false" rot="0">
              <a:off x="0" y="971592"/>
              <a:ext cx="768958" cy="723725"/>
            </a:xfrm>
            <a:custGeom>
              <a:avLst/>
              <a:gdLst/>
              <a:ahLst/>
              <a:cxnLst/>
              <a:rect r="r" b="b" t="t" l="l"/>
              <a:pathLst>
                <a:path h="723725" w="768958">
                  <a:moveTo>
                    <a:pt x="0" y="0"/>
                  </a:moveTo>
                  <a:lnTo>
                    <a:pt x="768958" y="0"/>
                  </a:lnTo>
                  <a:lnTo>
                    <a:pt x="768958" y="723725"/>
                  </a:lnTo>
                  <a:lnTo>
                    <a:pt x="0" y="723725"/>
                  </a:lnTo>
                  <a:lnTo>
                    <a:pt x="0" y="0"/>
                  </a:lnTo>
                  <a:close/>
                </a:path>
              </a:pathLst>
            </a:custGeom>
            <a:blipFill>
              <a:blip r:embed="rId4"/>
              <a:stretch>
                <a:fillRect l="0" t="0" r="0" b="0"/>
              </a:stretch>
            </a:blipFill>
          </p:spPr>
        </p:sp>
        <p:sp>
          <p:nvSpPr>
            <p:cNvPr name="Freeform 7" id="7"/>
            <p:cNvSpPr/>
            <p:nvPr/>
          </p:nvSpPr>
          <p:spPr>
            <a:xfrm flipH="false" flipV="false" rot="0">
              <a:off x="8441913" y="0"/>
              <a:ext cx="2346594" cy="2346594"/>
            </a:xfrm>
            <a:custGeom>
              <a:avLst/>
              <a:gdLst/>
              <a:ahLst/>
              <a:cxnLst/>
              <a:rect r="r" b="b" t="t" l="l"/>
              <a:pathLst>
                <a:path h="2346594" w="2346594">
                  <a:moveTo>
                    <a:pt x="0" y="0"/>
                  </a:moveTo>
                  <a:lnTo>
                    <a:pt x="2346594" y="0"/>
                  </a:lnTo>
                  <a:lnTo>
                    <a:pt x="2346594" y="2346594"/>
                  </a:lnTo>
                  <a:lnTo>
                    <a:pt x="0" y="2346594"/>
                  </a:lnTo>
                  <a:lnTo>
                    <a:pt x="0" y="0"/>
                  </a:lnTo>
                  <a:close/>
                </a:path>
              </a:pathLst>
            </a:custGeom>
            <a:blipFill>
              <a:blip r:embed="rId5"/>
              <a:stretch>
                <a:fillRect l="0" t="0" r="0" b="0"/>
              </a:stretch>
            </a:blipFill>
          </p:spPr>
        </p:sp>
        <p:sp>
          <p:nvSpPr>
            <p:cNvPr name="Freeform 8" id="8"/>
            <p:cNvSpPr/>
            <p:nvPr/>
          </p:nvSpPr>
          <p:spPr>
            <a:xfrm flipH="false" flipV="false" rot="0">
              <a:off x="16422216" y="702820"/>
              <a:ext cx="940954" cy="940954"/>
            </a:xfrm>
            <a:custGeom>
              <a:avLst/>
              <a:gdLst/>
              <a:ahLst/>
              <a:cxnLst/>
              <a:rect r="r" b="b" t="t" l="l"/>
              <a:pathLst>
                <a:path h="940954" w="940954">
                  <a:moveTo>
                    <a:pt x="0" y="0"/>
                  </a:moveTo>
                  <a:lnTo>
                    <a:pt x="940955" y="0"/>
                  </a:lnTo>
                  <a:lnTo>
                    <a:pt x="940955" y="940954"/>
                  </a:lnTo>
                  <a:lnTo>
                    <a:pt x="0" y="940954"/>
                  </a:lnTo>
                  <a:lnTo>
                    <a:pt x="0" y="0"/>
                  </a:lnTo>
                  <a:close/>
                </a:path>
              </a:pathLst>
            </a:custGeom>
            <a:blipFill>
              <a:blip r:embed="rId6"/>
              <a:stretch>
                <a:fillRect l="0" t="0" r="0" b="0"/>
              </a:stretch>
            </a:blipFill>
          </p:spPr>
        </p:sp>
        <p:sp>
          <p:nvSpPr>
            <p:cNvPr name="TextBox 9" id="9"/>
            <p:cNvSpPr txBox="true"/>
            <p:nvPr/>
          </p:nvSpPr>
          <p:spPr>
            <a:xfrm rot="0">
              <a:off x="10109088" y="1017077"/>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000000"/>
                  </a:solidFill>
                  <a:latin typeface="DM Sans Bold Italics"/>
                  <a:ea typeface="DM Sans Bold Italics"/>
                  <a:cs typeface="DM Sans Bold Italics"/>
                  <a:sym typeface="DM Sans Bold Italics"/>
                </a:rPr>
                <a:t>+62 856 4010 6027</a:t>
              </a:r>
            </a:p>
          </p:txBody>
        </p:sp>
        <p:sp>
          <p:nvSpPr>
            <p:cNvPr name="TextBox 10" id="10"/>
            <p:cNvSpPr txBox="true"/>
            <p:nvPr/>
          </p:nvSpPr>
          <p:spPr>
            <a:xfrm rot="0">
              <a:off x="17629305"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000000"/>
                  </a:solidFill>
                  <a:latin typeface="DM Sans Bold Italics"/>
                  <a:ea typeface="DM Sans Bold Italics"/>
                  <a:cs typeface="DM Sans Bold Italics"/>
                  <a:sym typeface="DM Sans Bold Italics"/>
                </a:rPr>
                <a:t>@lycryxdecoupage.pkl</a:t>
              </a:r>
            </a:p>
          </p:txBody>
        </p:sp>
      </p:grpSp>
      <p:sp>
        <p:nvSpPr>
          <p:cNvPr name="Freeform 11" id="11"/>
          <p:cNvSpPr/>
          <p:nvPr/>
        </p:nvSpPr>
        <p:spPr>
          <a:xfrm flipH="false" flipV="false" rot="0">
            <a:off x="0" y="66552"/>
            <a:ext cx="2352156" cy="1255004"/>
          </a:xfrm>
          <a:custGeom>
            <a:avLst/>
            <a:gdLst/>
            <a:ahLst/>
            <a:cxnLst/>
            <a:rect r="r" b="b" t="t" l="l"/>
            <a:pathLst>
              <a:path h="1255004" w="2352156">
                <a:moveTo>
                  <a:pt x="0" y="0"/>
                </a:moveTo>
                <a:lnTo>
                  <a:pt x="2352156" y="0"/>
                </a:lnTo>
                <a:lnTo>
                  <a:pt x="2352156" y="1255005"/>
                </a:lnTo>
                <a:lnTo>
                  <a:pt x="0" y="1255005"/>
                </a:lnTo>
                <a:lnTo>
                  <a:pt x="0" y="0"/>
                </a:lnTo>
                <a:close/>
              </a:path>
            </a:pathLst>
          </a:custGeom>
          <a:blipFill>
            <a:blip r:embed="rId7"/>
            <a:stretch>
              <a:fillRect l="0" t="0" r="0" b="0"/>
            </a:stretch>
          </a:blipFill>
        </p:spPr>
      </p:sp>
      <p:sp>
        <p:nvSpPr>
          <p:cNvPr name="TextBox 12" id="12"/>
          <p:cNvSpPr txBox="true"/>
          <p:nvPr/>
        </p:nvSpPr>
        <p:spPr>
          <a:xfrm rot="0">
            <a:off x="3898953" y="885825"/>
            <a:ext cx="10490094" cy="1170308"/>
          </a:xfrm>
          <a:prstGeom prst="rect">
            <a:avLst/>
          </a:prstGeom>
        </p:spPr>
        <p:txBody>
          <a:bodyPr anchor="t" rtlCol="false" tIns="0" lIns="0" bIns="0" rIns="0">
            <a:spAutoFit/>
          </a:bodyPr>
          <a:lstStyle/>
          <a:p>
            <a:pPr algn="ctr">
              <a:lnSpc>
                <a:spcPts val="9519"/>
              </a:lnSpc>
            </a:pPr>
            <a:r>
              <a:rPr lang="en-US" sz="6799" spc="401">
                <a:solidFill>
                  <a:srgbClr val="D46B16"/>
                </a:solidFill>
                <a:latin typeface="Kaushan Script"/>
                <a:ea typeface="Kaushan Script"/>
                <a:cs typeface="Kaushan Script"/>
                <a:sym typeface="Kaushan Script"/>
              </a:rPr>
              <a:t> Lycryx Accesories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012014" y="1166372"/>
            <a:ext cx="5112639" cy="8229600"/>
          </a:xfrm>
          <a:custGeom>
            <a:avLst/>
            <a:gdLst/>
            <a:ahLst/>
            <a:cxnLst/>
            <a:rect r="r" b="b" t="t" l="l"/>
            <a:pathLst>
              <a:path h="8229600" w="5112639">
                <a:moveTo>
                  <a:pt x="0" y="0"/>
                </a:moveTo>
                <a:lnTo>
                  <a:pt x="5112639" y="0"/>
                </a:lnTo>
                <a:lnTo>
                  <a:pt x="5112639"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1028700" y="0"/>
            <a:ext cx="2676138" cy="1427866"/>
          </a:xfrm>
          <a:custGeom>
            <a:avLst/>
            <a:gdLst/>
            <a:ahLst/>
            <a:cxnLst/>
            <a:rect r="r" b="b" t="t" l="l"/>
            <a:pathLst>
              <a:path h="1427866" w="2676138">
                <a:moveTo>
                  <a:pt x="0" y="0"/>
                </a:moveTo>
                <a:lnTo>
                  <a:pt x="2676138" y="0"/>
                </a:lnTo>
                <a:lnTo>
                  <a:pt x="2676138" y="1427866"/>
                </a:lnTo>
                <a:lnTo>
                  <a:pt x="0" y="1427866"/>
                </a:lnTo>
                <a:lnTo>
                  <a:pt x="0" y="0"/>
                </a:lnTo>
                <a:close/>
              </a:path>
            </a:pathLst>
          </a:custGeom>
          <a:blipFill>
            <a:blip r:embed="rId3"/>
            <a:stretch>
              <a:fillRect l="0" t="0" r="0" b="0"/>
            </a:stretch>
          </a:blipFill>
        </p:spPr>
      </p:sp>
      <p:grpSp>
        <p:nvGrpSpPr>
          <p:cNvPr name="Group 4" id="4"/>
          <p:cNvGrpSpPr/>
          <p:nvPr/>
        </p:nvGrpSpPr>
        <p:grpSpPr>
          <a:xfrm rot="0">
            <a:off x="1157094" y="8955151"/>
            <a:ext cx="18865207" cy="1759946"/>
            <a:chOff x="0" y="0"/>
            <a:chExt cx="25153609" cy="2346594"/>
          </a:xfrm>
        </p:grpSpPr>
        <p:sp>
          <p:nvSpPr>
            <p:cNvPr name="TextBox 5" id="5"/>
            <p:cNvSpPr txBox="true"/>
            <p:nvPr/>
          </p:nvSpPr>
          <p:spPr>
            <a:xfrm rot="0">
              <a:off x="1029116"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000000"/>
                  </a:solidFill>
                  <a:latin typeface="DM Sans Bold Italics"/>
                  <a:ea typeface="DM Sans Bold Italics"/>
                  <a:cs typeface="DM Sans Bold Italics"/>
                  <a:sym typeface="DM Sans Bold Italics"/>
                </a:rPr>
                <a:t>lycryxdecoupage.pkl</a:t>
              </a:r>
              <a:r>
                <a:rPr lang="en-US" b="true" sz="2553" i="true">
                  <a:solidFill>
                    <a:srgbClr val="000000"/>
                  </a:solidFill>
                  <a:latin typeface="DM Sans Bold Italics"/>
                  <a:ea typeface="DM Sans Bold Italics"/>
                  <a:cs typeface="DM Sans Bold Italics"/>
                  <a:sym typeface="DM Sans Bold Italics"/>
                </a:rPr>
                <a:t>@gmail.com</a:t>
              </a:r>
            </a:p>
          </p:txBody>
        </p:sp>
        <p:sp>
          <p:nvSpPr>
            <p:cNvPr name="Freeform 6" id="6"/>
            <p:cNvSpPr/>
            <p:nvPr/>
          </p:nvSpPr>
          <p:spPr>
            <a:xfrm flipH="false" flipV="false" rot="0">
              <a:off x="0" y="971592"/>
              <a:ext cx="768958" cy="723725"/>
            </a:xfrm>
            <a:custGeom>
              <a:avLst/>
              <a:gdLst/>
              <a:ahLst/>
              <a:cxnLst/>
              <a:rect r="r" b="b" t="t" l="l"/>
              <a:pathLst>
                <a:path h="723725" w="768958">
                  <a:moveTo>
                    <a:pt x="0" y="0"/>
                  </a:moveTo>
                  <a:lnTo>
                    <a:pt x="768958" y="0"/>
                  </a:lnTo>
                  <a:lnTo>
                    <a:pt x="768958" y="723725"/>
                  </a:lnTo>
                  <a:lnTo>
                    <a:pt x="0" y="723725"/>
                  </a:lnTo>
                  <a:lnTo>
                    <a:pt x="0" y="0"/>
                  </a:lnTo>
                  <a:close/>
                </a:path>
              </a:pathLst>
            </a:custGeom>
            <a:blipFill>
              <a:blip r:embed="rId4"/>
              <a:stretch>
                <a:fillRect l="0" t="0" r="0" b="0"/>
              </a:stretch>
            </a:blipFill>
          </p:spPr>
        </p:sp>
        <p:sp>
          <p:nvSpPr>
            <p:cNvPr name="Freeform 7" id="7"/>
            <p:cNvSpPr/>
            <p:nvPr/>
          </p:nvSpPr>
          <p:spPr>
            <a:xfrm flipH="false" flipV="false" rot="0">
              <a:off x="8441913" y="0"/>
              <a:ext cx="2346594" cy="2346594"/>
            </a:xfrm>
            <a:custGeom>
              <a:avLst/>
              <a:gdLst/>
              <a:ahLst/>
              <a:cxnLst/>
              <a:rect r="r" b="b" t="t" l="l"/>
              <a:pathLst>
                <a:path h="2346594" w="2346594">
                  <a:moveTo>
                    <a:pt x="0" y="0"/>
                  </a:moveTo>
                  <a:lnTo>
                    <a:pt x="2346594" y="0"/>
                  </a:lnTo>
                  <a:lnTo>
                    <a:pt x="2346594" y="2346594"/>
                  </a:lnTo>
                  <a:lnTo>
                    <a:pt x="0" y="2346594"/>
                  </a:lnTo>
                  <a:lnTo>
                    <a:pt x="0" y="0"/>
                  </a:lnTo>
                  <a:close/>
                </a:path>
              </a:pathLst>
            </a:custGeom>
            <a:blipFill>
              <a:blip r:embed="rId5"/>
              <a:stretch>
                <a:fillRect l="0" t="0" r="0" b="0"/>
              </a:stretch>
            </a:blipFill>
          </p:spPr>
        </p:sp>
        <p:sp>
          <p:nvSpPr>
            <p:cNvPr name="Freeform 8" id="8"/>
            <p:cNvSpPr/>
            <p:nvPr/>
          </p:nvSpPr>
          <p:spPr>
            <a:xfrm flipH="false" flipV="false" rot="0">
              <a:off x="16422216" y="702820"/>
              <a:ext cx="940954" cy="940954"/>
            </a:xfrm>
            <a:custGeom>
              <a:avLst/>
              <a:gdLst/>
              <a:ahLst/>
              <a:cxnLst/>
              <a:rect r="r" b="b" t="t" l="l"/>
              <a:pathLst>
                <a:path h="940954" w="940954">
                  <a:moveTo>
                    <a:pt x="0" y="0"/>
                  </a:moveTo>
                  <a:lnTo>
                    <a:pt x="940955" y="0"/>
                  </a:lnTo>
                  <a:lnTo>
                    <a:pt x="940955" y="940954"/>
                  </a:lnTo>
                  <a:lnTo>
                    <a:pt x="0" y="940954"/>
                  </a:lnTo>
                  <a:lnTo>
                    <a:pt x="0" y="0"/>
                  </a:lnTo>
                  <a:close/>
                </a:path>
              </a:pathLst>
            </a:custGeom>
            <a:blipFill>
              <a:blip r:embed="rId6"/>
              <a:stretch>
                <a:fillRect l="0" t="0" r="0" b="0"/>
              </a:stretch>
            </a:blipFill>
          </p:spPr>
        </p:sp>
        <p:sp>
          <p:nvSpPr>
            <p:cNvPr name="TextBox 9" id="9"/>
            <p:cNvSpPr txBox="true"/>
            <p:nvPr/>
          </p:nvSpPr>
          <p:spPr>
            <a:xfrm rot="0">
              <a:off x="10109088" y="1017077"/>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000000"/>
                  </a:solidFill>
                  <a:latin typeface="DM Sans Bold Italics"/>
                  <a:ea typeface="DM Sans Bold Italics"/>
                  <a:cs typeface="DM Sans Bold Italics"/>
                  <a:sym typeface="DM Sans Bold Italics"/>
                </a:rPr>
                <a:t>+62 856 4010 6027</a:t>
              </a:r>
            </a:p>
          </p:txBody>
        </p:sp>
        <p:sp>
          <p:nvSpPr>
            <p:cNvPr name="TextBox 10" id="10"/>
            <p:cNvSpPr txBox="true"/>
            <p:nvPr/>
          </p:nvSpPr>
          <p:spPr>
            <a:xfrm rot="0">
              <a:off x="17629305"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000000"/>
                  </a:solidFill>
                  <a:latin typeface="DM Sans Bold Italics"/>
                  <a:ea typeface="DM Sans Bold Italics"/>
                  <a:cs typeface="DM Sans Bold Italics"/>
                  <a:sym typeface="DM Sans Bold Italics"/>
                </a:rPr>
                <a:t>@lycryxdecoupage.pkl</a:t>
              </a:r>
            </a:p>
          </p:txBody>
        </p:sp>
      </p:grpSp>
      <p:sp>
        <p:nvSpPr>
          <p:cNvPr name="Freeform 11" id="11"/>
          <p:cNvSpPr/>
          <p:nvPr/>
        </p:nvSpPr>
        <p:spPr>
          <a:xfrm flipH="false" flipV="false" rot="0">
            <a:off x="1394905" y="1693850"/>
            <a:ext cx="4220370" cy="7564450"/>
          </a:xfrm>
          <a:custGeom>
            <a:avLst/>
            <a:gdLst/>
            <a:ahLst/>
            <a:cxnLst/>
            <a:rect r="r" b="b" t="t" l="l"/>
            <a:pathLst>
              <a:path h="7564450" w="4220370">
                <a:moveTo>
                  <a:pt x="0" y="0"/>
                </a:moveTo>
                <a:lnTo>
                  <a:pt x="4220371" y="0"/>
                </a:lnTo>
                <a:lnTo>
                  <a:pt x="4220371" y="7564450"/>
                </a:lnTo>
                <a:lnTo>
                  <a:pt x="0" y="7564450"/>
                </a:lnTo>
                <a:lnTo>
                  <a:pt x="0" y="0"/>
                </a:lnTo>
                <a:close/>
              </a:path>
            </a:pathLst>
          </a:custGeom>
          <a:blipFill>
            <a:blip r:embed="rId7"/>
            <a:stretch>
              <a:fillRect l="-12519" t="0" r="-21985" b="0"/>
            </a:stretch>
          </a:blipFill>
        </p:spPr>
      </p:sp>
      <p:sp>
        <p:nvSpPr>
          <p:cNvPr name="TextBox 12" id="12"/>
          <p:cNvSpPr txBox="true"/>
          <p:nvPr/>
        </p:nvSpPr>
        <p:spPr>
          <a:xfrm rot="0">
            <a:off x="6572627" y="156720"/>
            <a:ext cx="7042376" cy="1009652"/>
          </a:xfrm>
          <a:prstGeom prst="rect">
            <a:avLst/>
          </a:prstGeom>
        </p:spPr>
        <p:txBody>
          <a:bodyPr anchor="t" rtlCol="false" tIns="0" lIns="0" bIns="0" rIns="0">
            <a:spAutoFit/>
          </a:bodyPr>
          <a:lstStyle/>
          <a:p>
            <a:pPr algn="l">
              <a:lnSpc>
                <a:spcPts val="8399"/>
              </a:lnSpc>
            </a:pPr>
            <a:r>
              <a:rPr lang="en-US" sz="5999" spc="353">
                <a:solidFill>
                  <a:srgbClr val="D46B16"/>
                </a:solidFill>
                <a:latin typeface="Kaushan Script"/>
                <a:ea typeface="Kaushan Script"/>
                <a:cs typeface="Kaushan Script"/>
                <a:sym typeface="Kaushan Script"/>
              </a:rPr>
              <a:t>Bahan</a:t>
            </a:r>
          </a:p>
        </p:txBody>
      </p:sp>
      <p:sp>
        <p:nvSpPr>
          <p:cNvPr name="TextBox 13" id="13"/>
          <p:cNvSpPr txBox="true"/>
          <p:nvPr/>
        </p:nvSpPr>
        <p:spPr>
          <a:xfrm rot="0">
            <a:off x="6572627" y="1323091"/>
            <a:ext cx="11501201" cy="2232025"/>
          </a:xfrm>
          <a:prstGeom prst="rect">
            <a:avLst/>
          </a:prstGeom>
        </p:spPr>
        <p:txBody>
          <a:bodyPr anchor="t" rtlCol="false" tIns="0" lIns="0" bIns="0" rIns="0">
            <a:spAutoFit/>
          </a:bodyPr>
          <a:lstStyle/>
          <a:p>
            <a:pPr algn="just">
              <a:lnSpc>
                <a:spcPts val="3499"/>
              </a:lnSpc>
            </a:pPr>
            <a:r>
              <a:rPr lang="en-US" sz="2499" spc="147">
                <a:solidFill>
                  <a:srgbClr val="D46B16"/>
                </a:solidFill>
                <a:latin typeface="Aerospace bold"/>
                <a:ea typeface="Aerospace bold"/>
                <a:cs typeface="Aerospace bold"/>
                <a:sym typeface="Aerospace bold"/>
              </a:rPr>
              <a:t>Manik-manik adalah bahan kecil berbentuk bulat, lonjong, atau beragam bentuk lainnya yang biasanya digunakan untuk membuat aksesori seperti gelang, kalung, bros, dan hiasan pakaian. Manik-manik dapat terbuat dari berbagai jenis bahan sintetis</a:t>
            </a:r>
          </a:p>
        </p:txBody>
      </p:sp>
      <p:sp>
        <p:nvSpPr>
          <p:cNvPr name="TextBox 14" id="14"/>
          <p:cNvSpPr txBox="true"/>
          <p:nvPr/>
        </p:nvSpPr>
        <p:spPr>
          <a:xfrm rot="0">
            <a:off x="6291316" y="3450341"/>
            <a:ext cx="11782512" cy="6175375"/>
          </a:xfrm>
          <a:prstGeom prst="rect">
            <a:avLst/>
          </a:prstGeom>
        </p:spPr>
        <p:txBody>
          <a:bodyPr anchor="t" rtlCol="false" tIns="0" lIns="0" bIns="0" rIns="0">
            <a:spAutoFit/>
          </a:bodyPr>
          <a:lstStyle/>
          <a:p>
            <a:pPr algn="just" marL="539749" indent="-269875" lvl="1">
              <a:lnSpc>
                <a:spcPts val="3499"/>
              </a:lnSpc>
              <a:buFont typeface="Arial"/>
              <a:buChar char="•"/>
            </a:pPr>
            <a:r>
              <a:rPr lang="en-US" sz="2499" spc="147">
                <a:solidFill>
                  <a:srgbClr val="D46B16"/>
                </a:solidFill>
                <a:latin typeface="Aerospace bold"/>
                <a:ea typeface="Aerospace bold"/>
                <a:cs typeface="Aerospace bold"/>
                <a:sym typeface="Aerospace bold"/>
              </a:rPr>
              <a:t>Kaca:</a:t>
            </a:r>
          </a:p>
          <a:p>
            <a:pPr algn="just" marL="1079499" indent="-359833" lvl="2">
              <a:lnSpc>
                <a:spcPts val="3499"/>
              </a:lnSpc>
              <a:buFont typeface="Arial"/>
              <a:buChar char="⚬"/>
            </a:pPr>
            <a:r>
              <a:rPr lang="en-US" sz="2499" spc="147">
                <a:solidFill>
                  <a:srgbClr val="D46B16"/>
                </a:solidFill>
                <a:latin typeface="Aerospace bold"/>
                <a:ea typeface="Aerospace bold"/>
                <a:cs typeface="Aerospace bold"/>
                <a:sym typeface="Aerospace bold"/>
              </a:rPr>
              <a:t>Populer karena transparansi dan kilauannya, sering digunakan untuk manik-manik berwarna.</a:t>
            </a:r>
          </a:p>
          <a:p>
            <a:pPr algn="just" marL="1079499" indent="-359833" lvl="2">
              <a:lnSpc>
                <a:spcPts val="3499"/>
              </a:lnSpc>
              <a:buFont typeface="Arial"/>
              <a:buChar char="⚬"/>
            </a:pPr>
            <a:r>
              <a:rPr lang="en-US" sz="2499" spc="147">
                <a:solidFill>
                  <a:srgbClr val="D46B16"/>
                </a:solidFill>
                <a:latin typeface="Aerospace bold"/>
                <a:ea typeface="Aerospace bold"/>
                <a:cs typeface="Aerospace bold"/>
                <a:sym typeface="Aerospace bold"/>
              </a:rPr>
              <a:t>Contoh: m</a:t>
            </a:r>
            <a:r>
              <a:rPr lang="en-US" sz="2499" spc="147">
                <a:solidFill>
                  <a:srgbClr val="D46B16"/>
                </a:solidFill>
                <a:latin typeface="Aerospace bold"/>
                <a:ea typeface="Aerospace bold"/>
                <a:cs typeface="Aerospace bold"/>
                <a:sym typeface="Aerospace bold"/>
              </a:rPr>
              <a:t>anik-manik Murano dari Italia.</a:t>
            </a:r>
          </a:p>
          <a:p>
            <a:pPr algn="just" marL="539749" indent="-269875" lvl="1">
              <a:lnSpc>
                <a:spcPts val="3499"/>
              </a:lnSpc>
              <a:buFont typeface="Arial"/>
              <a:buChar char="•"/>
            </a:pPr>
            <a:r>
              <a:rPr lang="en-US" sz="2499" spc="147">
                <a:solidFill>
                  <a:srgbClr val="D46B16"/>
                </a:solidFill>
                <a:latin typeface="Aerospace bold"/>
                <a:ea typeface="Aerospace bold"/>
                <a:cs typeface="Aerospace bold"/>
                <a:sym typeface="Aerospace bold"/>
              </a:rPr>
              <a:t>Plastik atau Resin:</a:t>
            </a:r>
          </a:p>
          <a:p>
            <a:pPr algn="just" marL="1079499" indent="-359833" lvl="2">
              <a:lnSpc>
                <a:spcPts val="3499"/>
              </a:lnSpc>
              <a:buFont typeface="Arial"/>
              <a:buChar char="⚬"/>
            </a:pPr>
            <a:r>
              <a:rPr lang="en-US" sz="2499" spc="147">
                <a:solidFill>
                  <a:srgbClr val="D46B16"/>
                </a:solidFill>
                <a:latin typeface="Aerospace bold"/>
                <a:ea typeface="Aerospace bold"/>
                <a:cs typeface="Aerospace bold"/>
                <a:sym typeface="Aerospace bold"/>
              </a:rPr>
              <a:t>Bahan sintetis yang ringan dan mudah dibentuk.</a:t>
            </a:r>
          </a:p>
          <a:p>
            <a:pPr algn="just" marL="1079499" indent="-359833" lvl="2">
              <a:lnSpc>
                <a:spcPts val="3499"/>
              </a:lnSpc>
              <a:buFont typeface="Arial"/>
              <a:buChar char="⚬"/>
            </a:pPr>
            <a:r>
              <a:rPr lang="en-US" sz="2499" spc="147">
                <a:solidFill>
                  <a:srgbClr val="D46B16"/>
                </a:solidFill>
                <a:latin typeface="Aerospace bold"/>
                <a:ea typeface="Aerospace bold"/>
                <a:cs typeface="Aerospace bold"/>
                <a:sym typeface="Aerospace bold"/>
              </a:rPr>
              <a:t>Cocok untuk produk massal dan desain berwarna-warni.</a:t>
            </a:r>
          </a:p>
          <a:p>
            <a:pPr algn="just" marL="539749" indent="-269875" lvl="1">
              <a:lnSpc>
                <a:spcPts val="3499"/>
              </a:lnSpc>
              <a:buFont typeface="Arial"/>
              <a:buChar char="•"/>
            </a:pPr>
            <a:r>
              <a:rPr lang="en-US" sz="2499" spc="147">
                <a:solidFill>
                  <a:srgbClr val="D46B16"/>
                </a:solidFill>
                <a:latin typeface="Aerospace bold"/>
                <a:ea typeface="Aerospace bold"/>
                <a:cs typeface="Aerospace bold"/>
                <a:sym typeface="Aerospace bold"/>
              </a:rPr>
              <a:t>Akrilik:</a:t>
            </a:r>
          </a:p>
          <a:p>
            <a:pPr algn="just" marL="1079499" indent="-359833" lvl="2">
              <a:lnSpc>
                <a:spcPts val="3499"/>
              </a:lnSpc>
              <a:buFont typeface="Arial"/>
              <a:buChar char="⚬"/>
            </a:pPr>
            <a:r>
              <a:rPr lang="en-US" sz="2499" spc="147">
                <a:solidFill>
                  <a:srgbClr val="D46B16"/>
                </a:solidFill>
                <a:latin typeface="Aerospace bold"/>
                <a:ea typeface="Aerospace bold"/>
                <a:cs typeface="Aerospace bold"/>
                <a:sym typeface="Aerospace bold"/>
              </a:rPr>
              <a:t>Tahan lama, ringan, dan tersedia dalam berbagai warna dan efek, seperti transparan atau metalik.</a:t>
            </a:r>
          </a:p>
          <a:p>
            <a:pPr algn="just" marL="539749" indent="-269875" lvl="1">
              <a:lnSpc>
                <a:spcPts val="3499"/>
              </a:lnSpc>
              <a:buFont typeface="Arial"/>
              <a:buChar char="•"/>
            </a:pPr>
            <a:r>
              <a:rPr lang="en-US" sz="2499" spc="147">
                <a:solidFill>
                  <a:srgbClr val="D46B16"/>
                </a:solidFill>
                <a:latin typeface="Aerospace bold"/>
                <a:ea typeface="Aerospace bold"/>
                <a:cs typeface="Aerospace bold"/>
                <a:sym typeface="Aerospace bold"/>
              </a:rPr>
              <a:t>Clay (Tanah Liat):</a:t>
            </a:r>
          </a:p>
          <a:p>
            <a:pPr algn="just" marL="1079499" indent="-359833" lvl="2">
              <a:lnSpc>
                <a:spcPts val="3499"/>
              </a:lnSpc>
              <a:buFont typeface="Arial"/>
              <a:buChar char="⚬"/>
            </a:pPr>
            <a:r>
              <a:rPr lang="en-US" sz="2499" spc="147">
                <a:solidFill>
                  <a:srgbClr val="D46B16"/>
                </a:solidFill>
                <a:latin typeface="Aerospace bold"/>
                <a:ea typeface="Aerospace bold"/>
                <a:cs typeface="Aerospace bold"/>
                <a:sym typeface="Aerospace bold"/>
              </a:rPr>
              <a:t>Biasanya dari polimer tanah liat (polymer clay), yang dapat dibentuk dan diwarnai sebelum dipanggang.</a:t>
            </a:r>
          </a:p>
          <a:p>
            <a:pPr algn="just">
              <a:lnSpc>
                <a:spcPts val="3499"/>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87348" y="8885767"/>
            <a:ext cx="18865207" cy="1759946"/>
            <a:chOff x="0" y="0"/>
            <a:chExt cx="25153609" cy="2346594"/>
          </a:xfrm>
        </p:grpSpPr>
        <p:sp>
          <p:nvSpPr>
            <p:cNvPr name="TextBox 3" id="3"/>
            <p:cNvSpPr txBox="true"/>
            <p:nvPr/>
          </p:nvSpPr>
          <p:spPr>
            <a:xfrm rot="0">
              <a:off x="1029116"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lycryxdecoupage.pkl@gmail.com</a:t>
              </a:r>
            </a:p>
          </p:txBody>
        </p:sp>
        <p:sp>
          <p:nvSpPr>
            <p:cNvPr name="Freeform 4" id="4"/>
            <p:cNvSpPr/>
            <p:nvPr/>
          </p:nvSpPr>
          <p:spPr>
            <a:xfrm flipH="false" flipV="false" rot="0">
              <a:off x="0" y="971592"/>
              <a:ext cx="768958" cy="723725"/>
            </a:xfrm>
            <a:custGeom>
              <a:avLst/>
              <a:gdLst/>
              <a:ahLst/>
              <a:cxnLst/>
              <a:rect r="r" b="b" t="t" l="l"/>
              <a:pathLst>
                <a:path h="723725" w="768958">
                  <a:moveTo>
                    <a:pt x="0" y="0"/>
                  </a:moveTo>
                  <a:lnTo>
                    <a:pt x="768958" y="0"/>
                  </a:lnTo>
                  <a:lnTo>
                    <a:pt x="768958" y="723725"/>
                  </a:lnTo>
                  <a:lnTo>
                    <a:pt x="0" y="723725"/>
                  </a:lnTo>
                  <a:lnTo>
                    <a:pt x="0" y="0"/>
                  </a:lnTo>
                  <a:close/>
                </a:path>
              </a:pathLst>
            </a:custGeom>
            <a:blipFill>
              <a:blip r:embed="rId2"/>
              <a:stretch>
                <a:fillRect l="0" t="0" r="0" b="0"/>
              </a:stretch>
            </a:blipFill>
          </p:spPr>
        </p:sp>
        <p:sp>
          <p:nvSpPr>
            <p:cNvPr name="Freeform 5" id="5"/>
            <p:cNvSpPr/>
            <p:nvPr/>
          </p:nvSpPr>
          <p:spPr>
            <a:xfrm flipH="false" flipV="false" rot="0">
              <a:off x="8441913" y="0"/>
              <a:ext cx="2346594" cy="2346594"/>
            </a:xfrm>
            <a:custGeom>
              <a:avLst/>
              <a:gdLst/>
              <a:ahLst/>
              <a:cxnLst/>
              <a:rect r="r" b="b" t="t" l="l"/>
              <a:pathLst>
                <a:path h="2346594" w="2346594">
                  <a:moveTo>
                    <a:pt x="0" y="0"/>
                  </a:moveTo>
                  <a:lnTo>
                    <a:pt x="2346594" y="0"/>
                  </a:lnTo>
                  <a:lnTo>
                    <a:pt x="2346594" y="2346594"/>
                  </a:lnTo>
                  <a:lnTo>
                    <a:pt x="0" y="2346594"/>
                  </a:lnTo>
                  <a:lnTo>
                    <a:pt x="0" y="0"/>
                  </a:lnTo>
                  <a:close/>
                </a:path>
              </a:pathLst>
            </a:custGeom>
            <a:blipFill>
              <a:blip r:embed="rId3"/>
              <a:stretch>
                <a:fillRect l="0" t="0" r="0" b="0"/>
              </a:stretch>
            </a:blipFill>
          </p:spPr>
        </p:sp>
        <p:sp>
          <p:nvSpPr>
            <p:cNvPr name="Freeform 6" id="6"/>
            <p:cNvSpPr/>
            <p:nvPr/>
          </p:nvSpPr>
          <p:spPr>
            <a:xfrm flipH="false" flipV="false" rot="0">
              <a:off x="16422216" y="702820"/>
              <a:ext cx="940954" cy="940954"/>
            </a:xfrm>
            <a:custGeom>
              <a:avLst/>
              <a:gdLst/>
              <a:ahLst/>
              <a:cxnLst/>
              <a:rect r="r" b="b" t="t" l="l"/>
              <a:pathLst>
                <a:path h="940954" w="940954">
                  <a:moveTo>
                    <a:pt x="0" y="0"/>
                  </a:moveTo>
                  <a:lnTo>
                    <a:pt x="940955" y="0"/>
                  </a:lnTo>
                  <a:lnTo>
                    <a:pt x="940955" y="940954"/>
                  </a:lnTo>
                  <a:lnTo>
                    <a:pt x="0" y="940954"/>
                  </a:lnTo>
                  <a:lnTo>
                    <a:pt x="0" y="0"/>
                  </a:lnTo>
                  <a:close/>
                </a:path>
              </a:pathLst>
            </a:custGeom>
            <a:blipFill>
              <a:blip r:embed="rId4"/>
              <a:stretch>
                <a:fillRect l="0" t="0" r="0" b="0"/>
              </a:stretch>
            </a:blipFill>
          </p:spPr>
        </p:sp>
        <p:sp>
          <p:nvSpPr>
            <p:cNvPr name="TextBox 7" id="7"/>
            <p:cNvSpPr txBox="true"/>
            <p:nvPr/>
          </p:nvSpPr>
          <p:spPr>
            <a:xfrm rot="0">
              <a:off x="10109088" y="1017077"/>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+62 856 4010 6027</a:t>
              </a:r>
            </a:p>
          </p:txBody>
        </p:sp>
        <p:sp>
          <p:nvSpPr>
            <p:cNvPr name="TextBox 8" id="8"/>
            <p:cNvSpPr txBox="true"/>
            <p:nvPr/>
          </p:nvSpPr>
          <p:spPr>
            <a:xfrm rot="0">
              <a:off x="17629305"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a:t>
              </a:r>
            </a:p>
          </p:txBody>
        </p:sp>
      </p:grpSp>
      <p:sp>
        <p:nvSpPr>
          <p:cNvPr name="Freeform 9" id="9"/>
          <p:cNvSpPr/>
          <p:nvPr/>
        </p:nvSpPr>
        <p:spPr>
          <a:xfrm flipH="false" flipV="false" rot="0">
            <a:off x="5862352" y="0"/>
            <a:ext cx="7315200" cy="2513769"/>
          </a:xfrm>
          <a:custGeom>
            <a:avLst/>
            <a:gdLst/>
            <a:ahLst/>
            <a:cxnLst/>
            <a:rect r="r" b="b" t="t" l="l"/>
            <a:pathLst>
              <a:path h="2513769" w="7315200">
                <a:moveTo>
                  <a:pt x="0" y="0"/>
                </a:moveTo>
                <a:lnTo>
                  <a:pt x="7315200" y="0"/>
                </a:lnTo>
                <a:lnTo>
                  <a:pt x="7315200" y="2513769"/>
                </a:lnTo>
                <a:lnTo>
                  <a:pt x="0" y="25137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1377656" y="1531181"/>
            <a:ext cx="13377549" cy="7532404"/>
          </a:xfrm>
          <a:custGeom>
            <a:avLst/>
            <a:gdLst/>
            <a:ahLst/>
            <a:cxnLst/>
            <a:rect r="r" b="b" t="t" l="l"/>
            <a:pathLst>
              <a:path h="7532404" w="13377549">
                <a:moveTo>
                  <a:pt x="0" y="0"/>
                </a:moveTo>
                <a:lnTo>
                  <a:pt x="13377549" y="0"/>
                </a:lnTo>
                <a:lnTo>
                  <a:pt x="13377549" y="7532404"/>
                </a:lnTo>
                <a:lnTo>
                  <a:pt x="0" y="7532404"/>
                </a:lnTo>
                <a:lnTo>
                  <a:pt x="0" y="0"/>
                </a:lnTo>
                <a:close/>
              </a:path>
            </a:pathLst>
          </a:custGeom>
          <a:blipFill>
            <a:blip r:embed="rId7"/>
            <a:stretch>
              <a:fillRect l="0" t="0" r="0" b="0"/>
            </a:stretch>
          </a:blipFill>
        </p:spPr>
      </p:sp>
      <p:sp>
        <p:nvSpPr>
          <p:cNvPr name="TextBox 11" id="11"/>
          <p:cNvSpPr txBox="true"/>
          <p:nvPr/>
        </p:nvSpPr>
        <p:spPr>
          <a:xfrm rot="0">
            <a:off x="4500536" y="732223"/>
            <a:ext cx="10038832" cy="840604"/>
          </a:xfrm>
          <a:prstGeom prst="rect">
            <a:avLst/>
          </a:prstGeom>
        </p:spPr>
        <p:txBody>
          <a:bodyPr anchor="t" rtlCol="false" tIns="0" lIns="0" bIns="0" rIns="0">
            <a:spAutoFit/>
          </a:bodyPr>
          <a:lstStyle/>
          <a:p>
            <a:pPr algn="ctr">
              <a:lnSpc>
                <a:spcPts val="5930"/>
              </a:lnSpc>
            </a:pPr>
            <a:r>
              <a:rPr lang="en-US" sz="7145">
                <a:solidFill>
                  <a:srgbClr val="AE5771"/>
                </a:solidFill>
                <a:latin typeface="Great Vibes"/>
                <a:ea typeface="Great Vibes"/>
                <a:cs typeface="Great Vibes"/>
                <a:sym typeface="Great Vibes"/>
              </a:rPr>
              <a:t>Lycryx Brooch</a:t>
            </a:r>
          </a:p>
        </p:txBody>
      </p:sp>
      <p:sp>
        <p:nvSpPr>
          <p:cNvPr name="TextBox 12" id="12"/>
          <p:cNvSpPr txBox="true"/>
          <p:nvPr/>
        </p:nvSpPr>
        <p:spPr>
          <a:xfrm rot="0">
            <a:off x="8158136" y="7571957"/>
            <a:ext cx="10038832" cy="850002"/>
          </a:xfrm>
          <a:prstGeom prst="rect">
            <a:avLst/>
          </a:prstGeom>
        </p:spPr>
        <p:txBody>
          <a:bodyPr anchor="t" rtlCol="false" tIns="0" lIns="0" bIns="0" rIns="0">
            <a:spAutoFit/>
          </a:bodyPr>
          <a:lstStyle/>
          <a:p>
            <a:pPr algn="ctr">
              <a:lnSpc>
                <a:spcPts val="6096"/>
              </a:lnSpc>
            </a:pPr>
            <a:r>
              <a:rPr lang="en-US" sz="7345">
                <a:solidFill>
                  <a:srgbClr val="E2A1A1"/>
                </a:solidFill>
                <a:latin typeface="Great Vibes"/>
                <a:ea typeface="Great Vibes"/>
                <a:cs typeface="Great Vibes"/>
                <a:sym typeface="Great Vibes"/>
              </a:rPr>
              <a:t>Jade Whisper</a:t>
            </a:r>
          </a:p>
        </p:txBody>
      </p:sp>
      <p:sp>
        <p:nvSpPr>
          <p:cNvPr name="Freeform 13" id="13"/>
          <p:cNvSpPr/>
          <p:nvPr/>
        </p:nvSpPr>
        <p:spPr>
          <a:xfrm flipH="false" flipV="false" rot="0">
            <a:off x="7471206" y="1531181"/>
            <a:ext cx="14136324" cy="7959642"/>
          </a:xfrm>
          <a:custGeom>
            <a:avLst/>
            <a:gdLst/>
            <a:ahLst/>
            <a:cxnLst/>
            <a:rect r="r" b="b" t="t" l="l"/>
            <a:pathLst>
              <a:path h="7959642" w="14136324">
                <a:moveTo>
                  <a:pt x="0" y="0"/>
                </a:moveTo>
                <a:lnTo>
                  <a:pt x="14136324" y="0"/>
                </a:lnTo>
                <a:lnTo>
                  <a:pt x="14136324" y="7959642"/>
                </a:lnTo>
                <a:lnTo>
                  <a:pt x="0" y="7959642"/>
                </a:lnTo>
                <a:lnTo>
                  <a:pt x="0" y="0"/>
                </a:lnTo>
                <a:close/>
              </a:path>
            </a:pathLst>
          </a:custGeom>
          <a:blipFill>
            <a:blip r:embed="rId8"/>
            <a:stretch>
              <a:fillRect l="0" t="0" r="0" b="0"/>
            </a:stretch>
          </a:blipFill>
        </p:spPr>
      </p:sp>
      <p:sp>
        <p:nvSpPr>
          <p:cNvPr name="TextBox 14" id="14"/>
          <p:cNvSpPr txBox="true"/>
          <p:nvPr/>
        </p:nvSpPr>
        <p:spPr>
          <a:xfrm rot="0">
            <a:off x="-894832" y="7545923"/>
            <a:ext cx="10038832" cy="883148"/>
          </a:xfrm>
          <a:prstGeom prst="rect">
            <a:avLst/>
          </a:prstGeom>
        </p:spPr>
        <p:txBody>
          <a:bodyPr anchor="t" rtlCol="false" tIns="0" lIns="0" bIns="0" rIns="0">
            <a:spAutoFit/>
          </a:bodyPr>
          <a:lstStyle/>
          <a:p>
            <a:pPr algn="ctr">
              <a:lnSpc>
                <a:spcPts val="6345"/>
              </a:lnSpc>
            </a:pPr>
            <a:r>
              <a:rPr lang="en-US" sz="7645">
                <a:solidFill>
                  <a:srgbClr val="E2A1A1"/>
                </a:solidFill>
                <a:latin typeface="Great Vibes"/>
                <a:ea typeface="Great Vibes"/>
                <a:cs typeface="Great Vibes"/>
                <a:sym typeface="Great Vibes"/>
              </a:rPr>
              <a:t>Emerald Leaf</a:t>
            </a:r>
          </a:p>
        </p:txBody>
      </p:sp>
      <p:sp>
        <p:nvSpPr>
          <p:cNvPr name="Freeform 15" id="15"/>
          <p:cNvSpPr/>
          <p:nvPr/>
        </p:nvSpPr>
        <p:spPr>
          <a:xfrm flipH="false" flipV="false" rot="0">
            <a:off x="87348" y="1880"/>
            <a:ext cx="2352156" cy="1255004"/>
          </a:xfrm>
          <a:custGeom>
            <a:avLst/>
            <a:gdLst/>
            <a:ahLst/>
            <a:cxnLst/>
            <a:rect r="r" b="b" t="t" l="l"/>
            <a:pathLst>
              <a:path h="1255004" w="2352156">
                <a:moveTo>
                  <a:pt x="0" y="0"/>
                </a:moveTo>
                <a:lnTo>
                  <a:pt x="2352157" y="0"/>
                </a:lnTo>
                <a:lnTo>
                  <a:pt x="2352157" y="1255004"/>
                </a:lnTo>
                <a:lnTo>
                  <a:pt x="0" y="1255004"/>
                </a:lnTo>
                <a:lnTo>
                  <a:pt x="0" y="0"/>
                </a:lnTo>
                <a:close/>
              </a:path>
            </a:pathLst>
          </a:custGeom>
          <a:blipFill>
            <a:blip r:embed="rId9"/>
            <a:stretch>
              <a:fillRect l="0" t="0" r="0" b="0"/>
            </a:stretch>
          </a:blipFill>
        </p:spPr>
      </p:sp>
      <p:sp>
        <p:nvSpPr>
          <p:cNvPr name="TextBox 16" id="16"/>
          <p:cNvSpPr txBox="true"/>
          <p:nvPr/>
        </p:nvSpPr>
        <p:spPr>
          <a:xfrm rot="0">
            <a:off x="15436192" y="343813"/>
            <a:ext cx="2175669" cy="720644"/>
          </a:xfrm>
          <a:prstGeom prst="rect">
            <a:avLst/>
          </a:prstGeom>
        </p:spPr>
        <p:txBody>
          <a:bodyPr anchor="t" rtlCol="false" tIns="0" lIns="0" bIns="0" rIns="0">
            <a:spAutoFit/>
          </a:bodyPr>
          <a:lstStyle/>
          <a:p>
            <a:pPr algn="ctr">
              <a:lnSpc>
                <a:spcPts val="5954"/>
              </a:lnSpc>
              <a:spcBef>
                <a:spcPct val="0"/>
              </a:spcBef>
            </a:pPr>
            <a:r>
              <a:rPr lang="en-US" b="true" sz="4253" i="true">
                <a:solidFill>
                  <a:srgbClr val="E2A1A1"/>
                </a:solidFill>
                <a:latin typeface="DM Sans Bold Italics"/>
                <a:ea typeface="DM Sans Bold Italics"/>
                <a:cs typeface="DM Sans Bold Italics"/>
                <a:sym typeface="DM Sans Bold Italics"/>
              </a:rPr>
              <a:t>3926.90</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87348" y="8885767"/>
            <a:ext cx="18865207" cy="1759946"/>
            <a:chOff x="0" y="0"/>
            <a:chExt cx="25153609" cy="2346594"/>
          </a:xfrm>
        </p:grpSpPr>
        <p:sp>
          <p:nvSpPr>
            <p:cNvPr name="TextBox 3" id="3"/>
            <p:cNvSpPr txBox="true"/>
            <p:nvPr/>
          </p:nvSpPr>
          <p:spPr>
            <a:xfrm rot="0">
              <a:off x="1029116"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lycryxdecoupage.pkl@gmail.com</a:t>
              </a:r>
            </a:p>
          </p:txBody>
        </p:sp>
        <p:sp>
          <p:nvSpPr>
            <p:cNvPr name="Freeform 4" id="4"/>
            <p:cNvSpPr/>
            <p:nvPr/>
          </p:nvSpPr>
          <p:spPr>
            <a:xfrm flipH="false" flipV="false" rot="0">
              <a:off x="0" y="971592"/>
              <a:ext cx="768958" cy="723725"/>
            </a:xfrm>
            <a:custGeom>
              <a:avLst/>
              <a:gdLst/>
              <a:ahLst/>
              <a:cxnLst/>
              <a:rect r="r" b="b" t="t" l="l"/>
              <a:pathLst>
                <a:path h="723725" w="768958">
                  <a:moveTo>
                    <a:pt x="0" y="0"/>
                  </a:moveTo>
                  <a:lnTo>
                    <a:pt x="768958" y="0"/>
                  </a:lnTo>
                  <a:lnTo>
                    <a:pt x="768958" y="723725"/>
                  </a:lnTo>
                  <a:lnTo>
                    <a:pt x="0" y="723725"/>
                  </a:lnTo>
                  <a:lnTo>
                    <a:pt x="0" y="0"/>
                  </a:lnTo>
                  <a:close/>
                </a:path>
              </a:pathLst>
            </a:custGeom>
            <a:blipFill>
              <a:blip r:embed="rId2"/>
              <a:stretch>
                <a:fillRect l="0" t="0" r="0" b="0"/>
              </a:stretch>
            </a:blipFill>
          </p:spPr>
        </p:sp>
        <p:sp>
          <p:nvSpPr>
            <p:cNvPr name="Freeform 5" id="5"/>
            <p:cNvSpPr/>
            <p:nvPr/>
          </p:nvSpPr>
          <p:spPr>
            <a:xfrm flipH="false" flipV="false" rot="0">
              <a:off x="8441913" y="0"/>
              <a:ext cx="2346594" cy="2346594"/>
            </a:xfrm>
            <a:custGeom>
              <a:avLst/>
              <a:gdLst/>
              <a:ahLst/>
              <a:cxnLst/>
              <a:rect r="r" b="b" t="t" l="l"/>
              <a:pathLst>
                <a:path h="2346594" w="2346594">
                  <a:moveTo>
                    <a:pt x="0" y="0"/>
                  </a:moveTo>
                  <a:lnTo>
                    <a:pt x="2346594" y="0"/>
                  </a:lnTo>
                  <a:lnTo>
                    <a:pt x="2346594" y="2346594"/>
                  </a:lnTo>
                  <a:lnTo>
                    <a:pt x="0" y="2346594"/>
                  </a:lnTo>
                  <a:lnTo>
                    <a:pt x="0" y="0"/>
                  </a:lnTo>
                  <a:close/>
                </a:path>
              </a:pathLst>
            </a:custGeom>
            <a:blipFill>
              <a:blip r:embed="rId3"/>
              <a:stretch>
                <a:fillRect l="0" t="0" r="0" b="0"/>
              </a:stretch>
            </a:blipFill>
          </p:spPr>
        </p:sp>
        <p:sp>
          <p:nvSpPr>
            <p:cNvPr name="Freeform 6" id="6"/>
            <p:cNvSpPr/>
            <p:nvPr/>
          </p:nvSpPr>
          <p:spPr>
            <a:xfrm flipH="false" flipV="false" rot="0">
              <a:off x="16422216" y="702820"/>
              <a:ext cx="940954" cy="940954"/>
            </a:xfrm>
            <a:custGeom>
              <a:avLst/>
              <a:gdLst/>
              <a:ahLst/>
              <a:cxnLst/>
              <a:rect r="r" b="b" t="t" l="l"/>
              <a:pathLst>
                <a:path h="940954" w="940954">
                  <a:moveTo>
                    <a:pt x="0" y="0"/>
                  </a:moveTo>
                  <a:lnTo>
                    <a:pt x="940955" y="0"/>
                  </a:lnTo>
                  <a:lnTo>
                    <a:pt x="940955" y="940954"/>
                  </a:lnTo>
                  <a:lnTo>
                    <a:pt x="0" y="940954"/>
                  </a:lnTo>
                  <a:lnTo>
                    <a:pt x="0" y="0"/>
                  </a:lnTo>
                  <a:close/>
                </a:path>
              </a:pathLst>
            </a:custGeom>
            <a:blipFill>
              <a:blip r:embed="rId4"/>
              <a:stretch>
                <a:fillRect l="0" t="0" r="0" b="0"/>
              </a:stretch>
            </a:blipFill>
          </p:spPr>
        </p:sp>
        <p:sp>
          <p:nvSpPr>
            <p:cNvPr name="TextBox 7" id="7"/>
            <p:cNvSpPr txBox="true"/>
            <p:nvPr/>
          </p:nvSpPr>
          <p:spPr>
            <a:xfrm rot="0">
              <a:off x="10109088" y="1017077"/>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+62 856 4010 6027</a:t>
              </a:r>
            </a:p>
          </p:txBody>
        </p:sp>
        <p:sp>
          <p:nvSpPr>
            <p:cNvPr name="TextBox 8" id="8"/>
            <p:cNvSpPr txBox="true"/>
            <p:nvPr/>
          </p:nvSpPr>
          <p:spPr>
            <a:xfrm rot="0">
              <a:off x="17629305"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a:t>
              </a:r>
            </a:p>
          </p:txBody>
        </p:sp>
      </p:grpSp>
      <p:sp>
        <p:nvSpPr>
          <p:cNvPr name="Freeform 9" id="9"/>
          <p:cNvSpPr/>
          <p:nvPr/>
        </p:nvSpPr>
        <p:spPr>
          <a:xfrm flipH="false" flipV="false" rot="0">
            <a:off x="5862352" y="0"/>
            <a:ext cx="7315200" cy="2513769"/>
          </a:xfrm>
          <a:custGeom>
            <a:avLst/>
            <a:gdLst/>
            <a:ahLst/>
            <a:cxnLst/>
            <a:rect r="r" b="b" t="t" l="l"/>
            <a:pathLst>
              <a:path h="2513769" w="7315200">
                <a:moveTo>
                  <a:pt x="0" y="0"/>
                </a:moveTo>
                <a:lnTo>
                  <a:pt x="7315200" y="0"/>
                </a:lnTo>
                <a:lnTo>
                  <a:pt x="7315200" y="2513769"/>
                </a:lnTo>
                <a:lnTo>
                  <a:pt x="0" y="25137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1028700" y="-47043"/>
            <a:ext cx="17427501" cy="9812782"/>
          </a:xfrm>
          <a:custGeom>
            <a:avLst/>
            <a:gdLst/>
            <a:ahLst/>
            <a:cxnLst/>
            <a:rect r="r" b="b" t="t" l="l"/>
            <a:pathLst>
              <a:path h="9812782" w="17427501">
                <a:moveTo>
                  <a:pt x="0" y="0"/>
                </a:moveTo>
                <a:lnTo>
                  <a:pt x="17427501" y="0"/>
                </a:lnTo>
                <a:lnTo>
                  <a:pt x="17427501" y="9812783"/>
                </a:lnTo>
                <a:lnTo>
                  <a:pt x="0" y="9812783"/>
                </a:lnTo>
                <a:lnTo>
                  <a:pt x="0" y="0"/>
                </a:lnTo>
                <a:close/>
              </a:path>
            </a:pathLst>
          </a:custGeom>
          <a:blipFill>
            <a:blip r:embed="rId7"/>
            <a:stretch>
              <a:fillRect l="0" t="0" r="0" b="0"/>
            </a:stretch>
          </a:blipFill>
        </p:spPr>
      </p:sp>
      <p:sp>
        <p:nvSpPr>
          <p:cNvPr name="TextBox 11" id="11"/>
          <p:cNvSpPr txBox="true"/>
          <p:nvPr/>
        </p:nvSpPr>
        <p:spPr>
          <a:xfrm rot="0">
            <a:off x="4500536" y="732223"/>
            <a:ext cx="10038832" cy="840604"/>
          </a:xfrm>
          <a:prstGeom prst="rect">
            <a:avLst/>
          </a:prstGeom>
        </p:spPr>
        <p:txBody>
          <a:bodyPr anchor="t" rtlCol="false" tIns="0" lIns="0" bIns="0" rIns="0">
            <a:spAutoFit/>
          </a:bodyPr>
          <a:lstStyle/>
          <a:p>
            <a:pPr algn="ctr">
              <a:lnSpc>
                <a:spcPts val="5930"/>
              </a:lnSpc>
            </a:pPr>
            <a:r>
              <a:rPr lang="en-US" sz="7145">
                <a:solidFill>
                  <a:srgbClr val="AE5771"/>
                </a:solidFill>
                <a:latin typeface="Great Vibes"/>
                <a:ea typeface="Great Vibes"/>
                <a:cs typeface="Great Vibes"/>
                <a:sym typeface="Great Vibes"/>
              </a:rPr>
              <a:t>Lycryx Brooch</a:t>
            </a:r>
          </a:p>
        </p:txBody>
      </p:sp>
      <p:sp>
        <p:nvSpPr>
          <p:cNvPr name="TextBox 12" id="12"/>
          <p:cNvSpPr txBox="true"/>
          <p:nvPr/>
        </p:nvSpPr>
        <p:spPr>
          <a:xfrm rot="0">
            <a:off x="-1406073" y="7990354"/>
            <a:ext cx="10038832" cy="868925"/>
          </a:xfrm>
          <a:prstGeom prst="rect">
            <a:avLst/>
          </a:prstGeom>
        </p:spPr>
        <p:txBody>
          <a:bodyPr anchor="t" rtlCol="false" tIns="0" lIns="0" bIns="0" rIns="0">
            <a:spAutoFit/>
          </a:bodyPr>
          <a:lstStyle/>
          <a:p>
            <a:pPr algn="ctr">
              <a:lnSpc>
                <a:spcPts val="6262"/>
              </a:lnSpc>
            </a:pPr>
            <a:r>
              <a:rPr lang="en-US" sz="7545">
                <a:solidFill>
                  <a:srgbClr val="E2A1A1"/>
                </a:solidFill>
                <a:latin typeface="Great Vibes"/>
                <a:ea typeface="Great Vibes"/>
                <a:cs typeface="Great Vibes"/>
                <a:sym typeface="Great Vibes"/>
              </a:rPr>
              <a:t>Lycryx Brooch</a:t>
            </a:r>
          </a:p>
        </p:txBody>
      </p:sp>
      <p:sp>
        <p:nvSpPr>
          <p:cNvPr name="TextBox 13" id="13"/>
          <p:cNvSpPr txBox="true"/>
          <p:nvPr/>
        </p:nvSpPr>
        <p:spPr>
          <a:xfrm rot="0">
            <a:off x="8249168" y="7990354"/>
            <a:ext cx="10038832" cy="868925"/>
          </a:xfrm>
          <a:prstGeom prst="rect">
            <a:avLst/>
          </a:prstGeom>
        </p:spPr>
        <p:txBody>
          <a:bodyPr anchor="t" rtlCol="false" tIns="0" lIns="0" bIns="0" rIns="0">
            <a:spAutoFit/>
          </a:bodyPr>
          <a:lstStyle/>
          <a:p>
            <a:pPr algn="ctr">
              <a:lnSpc>
                <a:spcPts val="6262"/>
              </a:lnSpc>
            </a:pPr>
            <a:r>
              <a:rPr lang="en-US" sz="7545">
                <a:solidFill>
                  <a:srgbClr val="E2A1A1"/>
                </a:solidFill>
                <a:latin typeface="Great Vibes"/>
                <a:ea typeface="Great Vibes"/>
                <a:cs typeface="Great Vibes"/>
                <a:sym typeface="Great Vibes"/>
              </a:rPr>
              <a:t>Lycryx Brooch</a:t>
            </a:r>
          </a:p>
        </p:txBody>
      </p:sp>
      <p:sp>
        <p:nvSpPr>
          <p:cNvPr name="Freeform 14" id="14"/>
          <p:cNvSpPr/>
          <p:nvPr/>
        </p:nvSpPr>
        <p:spPr>
          <a:xfrm flipH="false" flipV="false" rot="0">
            <a:off x="-806723" y="2513769"/>
            <a:ext cx="11316668" cy="6371998"/>
          </a:xfrm>
          <a:custGeom>
            <a:avLst/>
            <a:gdLst/>
            <a:ahLst/>
            <a:cxnLst/>
            <a:rect r="r" b="b" t="t" l="l"/>
            <a:pathLst>
              <a:path h="6371998" w="11316668">
                <a:moveTo>
                  <a:pt x="0" y="0"/>
                </a:moveTo>
                <a:lnTo>
                  <a:pt x="11316668" y="0"/>
                </a:lnTo>
                <a:lnTo>
                  <a:pt x="11316668" y="6371998"/>
                </a:lnTo>
                <a:lnTo>
                  <a:pt x="0" y="6371998"/>
                </a:lnTo>
                <a:lnTo>
                  <a:pt x="0" y="0"/>
                </a:lnTo>
                <a:close/>
              </a:path>
            </a:pathLst>
          </a:custGeom>
          <a:blipFill>
            <a:blip r:embed="rId8"/>
            <a:stretch>
              <a:fillRect l="0" t="0" r="0" b="0"/>
            </a:stretch>
          </a:blipFill>
        </p:spPr>
      </p:sp>
      <p:sp>
        <p:nvSpPr>
          <p:cNvPr name="Freeform 15" id="15"/>
          <p:cNvSpPr/>
          <p:nvPr/>
        </p:nvSpPr>
        <p:spPr>
          <a:xfrm flipH="false" flipV="false" rot="0">
            <a:off x="152400" y="218952"/>
            <a:ext cx="2352156" cy="1255004"/>
          </a:xfrm>
          <a:custGeom>
            <a:avLst/>
            <a:gdLst/>
            <a:ahLst/>
            <a:cxnLst/>
            <a:rect r="r" b="b" t="t" l="l"/>
            <a:pathLst>
              <a:path h="1255004" w="2352156">
                <a:moveTo>
                  <a:pt x="0" y="0"/>
                </a:moveTo>
                <a:lnTo>
                  <a:pt x="2352156" y="0"/>
                </a:lnTo>
                <a:lnTo>
                  <a:pt x="2352156" y="1255005"/>
                </a:lnTo>
                <a:lnTo>
                  <a:pt x="0" y="1255005"/>
                </a:lnTo>
                <a:lnTo>
                  <a:pt x="0" y="0"/>
                </a:lnTo>
                <a:close/>
              </a:path>
            </a:pathLst>
          </a:custGeom>
          <a:blipFill>
            <a:blip r:embed="rId9"/>
            <a:stretch>
              <a:fillRect l="0" t="0" r="0" b="0"/>
            </a:stretch>
          </a:blipFill>
        </p:spPr>
      </p:sp>
      <p:sp>
        <p:nvSpPr>
          <p:cNvPr name="TextBox 16" id="16"/>
          <p:cNvSpPr txBox="true"/>
          <p:nvPr/>
        </p:nvSpPr>
        <p:spPr>
          <a:xfrm rot="0">
            <a:off x="15875637" y="308056"/>
            <a:ext cx="2175669" cy="720644"/>
          </a:xfrm>
          <a:prstGeom prst="rect">
            <a:avLst/>
          </a:prstGeom>
        </p:spPr>
        <p:txBody>
          <a:bodyPr anchor="t" rtlCol="false" tIns="0" lIns="0" bIns="0" rIns="0">
            <a:spAutoFit/>
          </a:bodyPr>
          <a:lstStyle/>
          <a:p>
            <a:pPr algn="ctr">
              <a:lnSpc>
                <a:spcPts val="5954"/>
              </a:lnSpc>
              <a:spcBef>
                <a:spcPct val="0"/>
              </a:spcBef>
            </a:pPr>
            <a:r>
              <a:rPr lang="en-US" b="true" sz="4253" i="true">
                <a:solidFill>
                  <a:srgbClr val="E2A1A1"/>
                </a:solidFill>
                <a:latin typeface="DM Sans Bold Italics"/>
                <a:ea typeface="DM Sans Bold Italics"/>
                <a:cs typeface="DM Sans Bold Italics"/>
                <a:sym typeface="DM Sans Bold Italics"/>
              </a:rPr>
              <a:t>3926.90</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87348" y="8885767"/>
            <a:ext cx="18865207" cy="1759946"/>
            <a:chOff x="0" y="0"/>
            <a:chExt cx="25153609" cy="2346594"/>
          </a:xfrm>
        </p:grpSpPr>
        <p:sp>
          <p:nvSpPr>
            <p:cNvPr name="TextBox 3" id="3"/>
            <p:cNvSpPr txBox="true"/>
            <p:nvPr/>
          </p:nvSpPr>
          <p:spPr>
            <a:xfrm rot="0">
              <a:off x="1029116"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lycryxdecoupage.pkl@gmail.com</a:t>
              </a:r>
            </a:p>
          </p:txBody>
        </p:sp>
        <p:sp>
          <p:nvSpPr>
            <p:cNvPr name="Freeform 4" id="4"/>
            <p:cNvSpPr/>
            <p:nvPr/>
          </p:nvSpPr>
          <p:spPr>
            <a:xfrm flipH="false" flipV="false" rot="0">
              <a:off x="0" y="971592"/>
              <a:ext cx="768958" cy="723725"/>
            </a:xfrm>
            <a:custGeom>
              <a:avLst/>
              <a:gdLst/>
              <a:ahLst/>
              <a:cxnLst/>
              <a:rect r="r" b="b" t="t" l="l"/>
              <a:pathLst>
                <a:path h="723725" w="768958">
                  <a:moveTo>
                    <a:pt x="0" y="0"/>
                  </a:moveTo>
                  <a:lnTo>
                    <a:pt x="768958" y="0"/>
                  </a:lnTo>
                  <a:lnTo>
                    <a:pt x="768958" y="723725"/>
                  </a:lnTo>
                  <a:lnTo>
                    <a:pt x="0" y="723725"/>
                  </a:lnTo>
                  <a:lnTo>
                    <a:pt x="0" y="0"/>
                  </a:lnTo>
                  <a:close/>
                </a:path>
              </a:pathLst>
            </a:custGeom>
            <a:blipFill>
              <a:blip r:embed="rId2"/>
              <a:stretch>
                <a:fillRect l="0" t="0" r="0" b="0"/>
              </a:stretch>
            </a:blipFill>
          </p:spPr>
        </p:sp>
        <p:sp>
          <p:nvSpPr>
            <p:cNvPr name="Freeform 5" id="5"/>
            <p:cNvSpPr/>
            <p:nvPr/>
          </p:nvSpPr>
          <p:spPr>
            <a:xfrm flipH="false" flipV="false" rot="0">
              <a:off x="8441913" y="0"/>
              <a:ext cx="2346594" cy="2346594"/>
            </a:xfrm>
            <a:custGeom>
              <a:avLst/>
              <a:gdLst/>
              <a:ahLst/>
              <a:cxnLst/>
              <a:rect r="r" b="b" t="t" l="l"/>
              <a:pathLst>
                <a:path h="2346594" w="2346594">
                  <a:moveTo>
                    <a:pt x="0" y="0"/>
                  </a:moveTo>
                  <a:lnTo>
                    <a:pt x="2346594" y="0"/>
                  </a:lnTo>
                  <a:lnTo>
                    <a:pt x="2346594" y="2346594"/>
                  </a:lnTo>
                  <a:lnTo>
                    <a:pt x="0" y="2346594"/>
                  </a:lnTo>
                  <a:lnTo>
                    <a:pt x="0" y="0"/>
                  </a:lnTo>
                  <a:close/>
                </a:path>
              </a:pathLst>
            </a:custGeom>
            <a:blipFill>
              <a:blip r:embed="rId3"/>
              <a:stretch>
                <a:fillRect l="0" t="0" r="0" b="0"/>
              </a:stretch>
            </a:blipFill>
          </p:spPr>
        </p:sp>
        <p:sp>
          <p:nvSpPr>
            <p:cNvPr name="Freeform 6" id="6"/>
            <p:cNvSpPr/>
            <p:nvPr/>
          </p:nvSpPr>
          <p:spPr>
            <a:xfrm flipH="false" flipV="false" rot="0">
              <a:off x="16422216" y="702820"/>
              <a:ext cx="940954" cy="940954"/>
            </a:xfrm>
            <a:custGeom>
              <a:avLst/>
              <a:gdLst/>
              <a:ahLst/>
              <a:cxnLst/>
              <a:rect r="r" b="b" t="t" l="l"/>
              <a:pathLst>
                <a:path h="940954" w="940954">
                  <a:moveTo>
                    <a:pt x="0" y="0"/>
                  </a:moveTo>
                  <a:lnTo>
                    <a:pt x="940955" y="0"/>
                  </a:lnTo>
                  <a:lnTo>
                    <a:pt x="940955" y="940954"/>
                  </a:lnTo>
                  <a:lnTo>
                    <a:pt x="0" y="940954"/>
                  </a:lnTo>
                  <a:lnTo>
                    <a:pt x="0" y="0"/>
                  </a:lnTo>
                  <a:close/>
                </a:path>
              </a:pathLst>
            </a:custGeom>
            <a:blipFill>
              <a:blip r:embed="rId4"/>
              <a:stretch>
                <a:fillRect l="0" t="0" r="0" b="0"/>
              </a:stretch>
            </a:blipFill>
          </p:spPr>
        </p:sp>
        <p:sp>
          <p:nvSpPr>
            <p:cNvPr name="TextBox 7" id="7"/>
            <p:cNvSpPr txBox="true"/>
            <p:nvPr/>
          </p:nvSpPr>
          <p:spPr>
            <a:xfrm rot="0">
              <a:off x="10109088" y="1017077"/>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+62 856 4010 6027</a:t>
              </a:r>
            </a:p>
          </p:txBody>
        </p:sp>
        <p:sp>
          <p:nvSpPr>
            <p:cNvPr name="TextBox 8" id="8"/>
            <p:cNvSpPr txBox="true"/>
            <p:nvPr/>
          </p:nvSpPr>
          <p:spPr>
            <a:xfrm rot="0">
              <a:off x="17629305"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a:t>
              </a:r>
            </a:p>
          </p:txBody>
        </p:sp>
      </p:grpSp>
      <p:sp>
        <p:nvSpPr>
          <p:cNvPr name="Freeform 9" id="9"/>
          <p:cNvSpPr/>
          <p:nvPr/>
        </p:nvSpPr>
        <p:spPr>
          <a:xfrm flipH="false" flipV="false" rot="0">
            <a:off x="5862352" y="0"/>
            <a:ext cx="7315200" cy="2513769"/>
          </a:xfrm>
          <a:custGeom>
            <a:avLst/>
            <a:gdLst/>
            <a:ahLst/>
            <a:cxnLst/>
            <a:rect r="r" b="b" t="t" l="l"/>
            <a:pathLst>
              <a:path h="2513769" w="7315200">
                <a:moveTo>
                  <a:pt x="0" y="0"/>
                </a:moveTo>
                <a:lnTo>
                  <a:pt x="7315200" y="0"/>
                </a:lnTo>
                <a:lnTo>
                  <a:pt x="7315200" y="2513769"/>
                </a:lnTo>
                <a:lnTo>
                  <a:pt x="0" y="25137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0" y="2209496"/>
            <a:ext cx="10752919" cy="6054571"/>
          </a:xfrm>
          <a:custGeom>
            <a:avLst/>
            <a:gdLst/>
            <a:ahLst/>
            <a:cxnLst/>
            <a:rect r="r" b="b" t="t" l="l"/>
            <a:pathLst>
              <a:path h="6054571" w="10752919">
                <a:moveTo>
                  <a:pt x="0" y="0"/>
                </a:moveTo>
                <a:lnTo>
                  <a:pt x="10752919" y="0"/>
                </a:lnTo>
                <a:lnTo>
                  <a:pt x="10752919" y="6054571"/>
                </a:lnTo>
                <a:lnTo>
                  <a:pt x="0" y="6054571"/>
                </a:lnTo>
                <a:lnTo>
                  <a:pt x="0" y="0"/>
                </a:lnTo>
                <a:close/>
              </a:path>
            </a:pathLst>
          </a:custGeom>
          <a:blipFill>
            <a:blip r:embed="rId7"/>
            <a:stretch>
              <a:fillRect l="0" t="0" r="0" b="0"/>
            </a:stretch>
          </a:blipFill>
        </p:spPr>
      </p:sp>
      <p:sp>
        <p:nvSpPr>
          <p:cNvPr name="TextBox 11" id="11"/>
          <p:cNvSpPr txBox="true"/>
          <p:nvPr/>
        </p:nvSpPr>
        <p:spPr>
          <a:xfrm rot="0">
            <a:off x="4500536" y="732223"/>
            <a:ext cx="10038832" cy="840604"/>
          </a:xfrm>
          <a:prstGeom prst="rect">
            <a:avLst/>
          </a:prstGeom>
        </p:spPr>
        <p:txBody>
          <a:bodyPr anchor="t" rtlCol="false" tIns="0" lIns="0" bIns="0" rIns="0">
            <a:spAutoFit/>
          </a:bodyPr>
          <a:lstStyle/>
          <a:p>
            <a:pPr algn="ctr">
              <a:lnSpc>
                <a:spcPts val="5930"/>
              </a:lnSpc>
            </a:pPr>
            <a:r>
              <a:rPr lang="en-US" sz="7145">
                <a:solidFill>
                  <a:srgbClr val="AE5771"/>
                </a:solidFill>
                <a:latin typeface="Great Vibes"/>
                <a:ea typeface="Great Vibes"/>
                <a:cs typeface="Great Vibes"/>
                <a:sym typeface="Great Vibes"/>
              </a:rPr>
              <a:t>Lycryx Brooch</a:t>
            </a:r>
          </a:p>
        </p:txBody>
      </p:sp>
      <p:sp>
        <p:nvSpPr>
          <p:cNvPr name="TextBox 12" id="12"/>
          <p:cNvSpPr txBox="true"/>
          <p:nvPr/>
        </p:nvSpPr>
        <p:spPr>
          <a:xfrm rot="0">
            <a:off x="-894832" y="8045290"/>
            <a:ext cx="10038832" cy="868925"/>
          </a:xfrm>
          <a:prstGeom prst="rect">
            <a:avLst/>
          </a:prstGeom>
        </p:spPr>
        <p:txBody>
          <a:bodyPr anchor="t" rtlCol="false" tIns="0" lIns="0" bIns="0" rIns="0">
            <a:spAutoFit/>
          </a:bodyPr>
          <a:lstStyle/>
          <a:p>
            <a:pPr algn="ctr">
              <a:lnSpc>
                <a:spcPts val="6262"/>
              </a:lnSpc>
            </a:pPr>
            <a:r>
              <a:rPr lang="en-US" sz="7545">
                <a:solidFill>
                  <a:srgbClr val="E2A1A1"/>
                </a:solidFill>
                <a:latin typeface="Great Vibes"/>
                <a:ea typeface="Great Vibes"/>
                <a:cs typeface="Great Vibes"/>
                <a:sym typeface="Great Vibes"/>
              </a:rPr>
              <a:t>Forest Glow</a:t>
            </a:r>
          </a:p>
        </p:txBody>
      </p:sp>
      <p:sp>
        <p:nvSpPr>
          <p:cNvPr name="TextBox 13" id="13"/>
          <p:cNvSpPr txBox="true"/>
          <p:nvPr/>
        </p:nvSpPr>
        <p:spPr>
          <a:xfrm rot="0">
            <a:off x="8579121" y="7972416"/>
            <a:ext cx="10038832" cy="850002"/>
          </a:xfrm>
          <a:prstGeom prst="rect">
            <a:avLst/>
          </a:prstGeom>
        </p:spPr>
        <p:txBody>
          <a:bodyPr anchor="t" rtlCol="false" tIns="0" lIns="0" bIns="0" rIns="0">
            <a:spAutoFit/>
          </a:bodyPr>
          <a:lstStyle/>
          <a:p>
            <a:pPr algn="ctr">
              <a:lnSpc>
                <a:spcPts val="6096"/>
              </a:lnSpc>
            </a:pPr>
            <a:r>
              <a:rPr lang="en-US" sz="7345">
                <a:solidFill>
                  <a:srgbClr val="E2A1A1"/>
                </a:solidFill>
                <a:latin typeface="Great Vibes"/>
                <a:ea typeface="Great Vibes"/>
                <a:cs typeface="Great Vibes"/>
                <a:sym typeface="Great Vibes"/>
              </a:rPr>
              <a:t>Olive Dew</a:t>
            </a:r>
          </a:p>
        </p:txBody>
      </p:sp>
      <p:sp>
        <p:nvSpPr>
          <p:cNvPr name="Freeform 14" id="14"/>
          <p:cNvSpPr/>
          <p:nvPr/>
        </p:nvSpPr>
        <p:spPr>
          <a:xfrm flipH="false" flipV="false" rot="0">
            <a:off x="8579121" y="940885"/>
            <a:ext cx="16598701" cy="9346115"/>
          </a:xfrm>
          <a:custGeom>
            <a:avLst/>
            <a:gdLst/>
            <a:ahLst/>
            <a:cxnLst/>
            <a:rect r="r" b="b" t="t" l="l"/>
            <a:pathLst>
              <a:path h="9346115" w="16598701">
                <a:moveTo>
                  <a:pt x="0" y="0"/>
                </a:moveTo>
                <a:lnTo>
                  <a:pt x="16598701" y="0"/>
                </a:lnTo>
                <a:lnTo>
                  <a:pt x="16598701" y="9346115"/>
                </a:lnTo>
                <a:lnTo>
                  <a:pt x="0" y="9346115"/>
                </a:lnTo>
                <a:lnTo>
                  <a:pt x="0" y="0"/>
                </a:lnTo>
                <a:close/>
              </a:path>
            </a:pathLst>
          </a:custGeom>
          <a:blipFill>
            <a:blip r:embed="rId8"/>
            <a:stretch>
              <a:fillRect l="0" t="0" r="0" b="0"/>
            </a:stretch>
          </a:blipFill>
        </p:spPr>
      </p:sp>
      <p:sp>
        <p:nvSpPr>
          <p:cNvPr name="Freeform 15" id="15"/>
          <p:cNvSpPr/>
          <p:nvPr/>
        </p:nvSpPr>
        <p:spPr>
          <a:xfrm flipH="false" flipV="false" rot="0">
            <a:off x="87348" y="1880"/>
            <a:ext cx="2352156" cy="1255004"/>
          </a:xfrm>
          <a:custGeom>
            <a:avLst/>
            <a:gdLst/>
            <a:ahLst/>
            <a:cxnLst/>
            <a:rect r="r" b="b" t="t" l="l"/>
            <a:pathLst>
              <a:path h="1255004" w="2352156">
                <a:moveTo>
                  <a:pt x="0" y="0"/>
                </a:moveTo>
                <a:lnTo>
                  <a:pt x="2352157" y="0"/>
                </a:lnTo>
                <a:lnTo>
                  <a:pt x="2352157" y="1255004"/>
                </a:lnTo>
                <a:lnTo>
                  <a:pt x="0" y="1255004"/>
                </a:lnTo>
                <a:lnTo>
                  <a:pt x="0" y="0"/>
                </a:lnTo>
                <a:close/>
              </a:path>
            </a:pathLst>
          </a:custGeom>
          <a:blipFill>
            <a:blip r:embed="rId9"/>
            <a:stretch>
              <a:fillRect l="0" t="0" r="0" b="0"/>
            </a:stretch>
          </a:blipFill>
        </p:spPr>
      </p:sp>
      <p:sp>
        <p:nvSpPr>
          <p:cNvPr name="TextBox 16" id="16"/>
          <p:cNvSpPr txBox="true"/>
          <p:nvPr/>
        </p:nvSpPr>
        <p:spPr>
          <a:xfrm rot="0">
            <a:off x="15790637" y="408373"/>
            <a:ext cx="2175669" cy="720644"/>
          </a:xfrm>
          <a:prstGeom prst="rect">
            <a:avLst/>
          </a:prstGeom>
        </p:spPr>
        <p:txBody>
          <a:bodyPr anchor="t" rtlCol="false" tIns="0" lIns="0" bIns="0" rIns="0">
            <a:spAutoFit/>
          </a:bodyPr>
          <a:lstStyle/>
          <a:p>
            <a:pPr algn="ctr">
              <a:lnSpc>
                <a:spcPts val="5954"/>
              </a:lnSpc>
              <a:spcBef>
                <a:spcPct val="0"/>
              </a:spcBef>
            </a:pPr>
            <a:r>
              <a:rPr lang="en-US" b="true" sz="4253" i="true">
                <a:solidFill>
                  <a:srgbClr val="E2A1A1"/>
                </a:solidFill>
                <a:latin typeface="DM Sans Bold Italics"/>
                <a:ea typeface="DM Sans Bold Italics"/>
                <a:cs typeface="DM Sans Bold Italics"/>
                <a:sym typeface="DM Sans Bold Italics"/>
              </a:rPr>
              <a:t>3926.90</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87348" y="8885767"/>
            <a:ext cx="18865207" cy="1759946"/>
            <a:chOff x="0" y="0"/>
            <a:chExt cx="25153609" cy="2346594"/>
          </a:xfrm>
        </p:grpSpPr>
        <p:sp>
          <p:nvSpPr>
            <p:cNvPr name="TextBox 3" id="3"/>
            <p:cNvSpPr txBox="true"/>
            <p:nvPr/>
          </p:nvSpPr>
          <p:spPr>
            <a:xfrm rot="0">
              <a:off x="1029116"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lycryxdecoupage.pkl@gmail.com</a:t>
              </a:r>
            </a:p>
          </p:txBody>
        </p:sp>
        <p:sp>
          <p:nvSpPr>
            <p:cNvPr name="Freeform 4" id="4"/>
            <p:cNvSpPr/>
            <p:nvPr/>
          </p:nvSpPr>
          <p:spPr>
            <a:xfrm flipH="false" flipV="false" rot="0">
              <a:off x="0" y="971592"/>
              <a:ext cx="768958" cy="723725"/>
            </a:xfrm>
            <a:custGeom>
              <a:avLst/>
              <a:gdLst/>
              <a:ahLst/>
              <a:cxnLst/>
              <a:rect r="r" b="b" t="t" l="l"/>
              <a:pathLst>
                <a:path h="723725" w="768958">
                  <a:moveTo>
                    <a:pt x="0" y="0"/>
                  </a:moveTo>
                  <a:lnTo>
                    <a:pt x="768958" y="0"/>
                  </a:lnTo>
                  <a:lnTo>
                    <a:pt x="768958" y="723725"/>
                  </a:lnTo>
                  <a:lnTo>
                    <a:pt x="0" y="723725"/>
                  </a:lnTo>
                  <a:lnTo>
                    <a:pt x="0" y="0"/>
                  </a:lnTo>
                  <a:close/>
                </a:path>
              </a:pathLst>
            </a:custGeom>
            <a:blipFill>
              <a:blip r:embed="rId2"/>
              <a:stretch>
                <a:fillRect l="0" t="0" r="0" b="0"/>
              </a:stretch>
            </a:blipFill>
          </p:spPr>
        </p:sp>
        <p:sp>
          <p:nvSpPr>
            <p:cNvPr name="Freeform 5" id="5"/>
            <p:cNvSpPr/>
            <p:nvPr/>
          </p:nvSpPr>
          <p:spPr>
            <a:xfrm flipH="false" flipV="false" rot="0">
              <a:off x="8441913" y="0"/>
              <a:ext cx="2346594" cy="2346594"/>
            </a:xfrm>
            <a:custGeom>
              <a:avLst/>
              <a:gdLst/>
              <a:ahLst/>
              <a:cxnLst/>
              <a:rect r="r" b="b" t="t" l="l"/>
              <a:pathLst>
                <a:path h="2346594" w="2346594">
                  <a:moveTo>
                    <a:pt x="0" y="0"/>
                  </a:moveTo>
                  <a:lnTo>
                    <a:pt x="2346594" y="0"/>
                  </a:lnTo>
                  <a:lnTo>
                    <a:pt x="2346594" y="2346594"/>
                  </a:lnTo>
                  <a:lnTo>
                    <a:pt x="0" y="2346594"/>
                  </a:lnTo>
                  <a:lnTo>
                    <a:pt x="0" y="0"/>
                  </a:lnTo>
                  <a:close/>
                </a:path>
              </a:pathLst>
            </a:custGeom>
            <a:blipFill>
              <a:blip r:embed="rId3"/>
              <a:stretch>
                <a:fillRect l="0" t="0" r="0" b="0"/>
              </a:stretch>
            </a:blipFill>
          </p:spPr>
        </p:sp>
        <p:sp>
          <p:nvSpPr>
            <p:cNvPr name="Freeform 6" id="6"/>
            <p:cNvSpPr/>
            <p:nvPr/>
          </p:nvSpPr>
          <p:spPr>
            <a:xfrm flipH="false" flipV="false" rot="0">
              <a:off x="16422216" y="702820"/>
              <a:ext cx="940954" cy="940954"/>
            </a:xfrm>
            <a:custGeom>
              <a:avLst/>
              <a:gdLst/>
              <a:ahLst/>
              <a:cxnLst/>
              <a:rect r="r" b="b" t="t" l="l"/>
              <a:pathLst>
                <a:path h="940954" w="940954">
                  <a:moveTo>
                    <a:pt x="0" y="0"/>
                  </a:moveTo>
                  <a:lnTo>
                    <a:pt x="940955" y="0"/>
                  </a:lnTo>
                  <a:lnTo>
                    <a:pt x="940955" y="940954"/>
                  </a:lnTo>
                  <a:lnTo>
                    <a:pt x="0" y="940954"/>
                  </a:lnTo>
                  <a:lnTo>
                    <a:pt x="0" y="0"/>
                  </a:lnTo>
                  <a:close/>
                </a:path>
              </a:pathLst>
            </a:custGeom>
            <a:blipFill>
              <a:blip r:embed="rId4"/>
              <a:stretch>
                <a:fillRect l="0" t="0" r="0" b="0"/>
              </a:stretch>
            </a:blipFill>
          </p:spPr>
        </p:sp>
        <p:sp>
          <p:nvSpPr>
            <p:cNvPr name="TextBox 7" id="7"/>
            <p:cNvSpPr txBox="true"/>
            <p:nvPr/>
          </p:nvSpPr>
          <p:spPr>
            <a:xfrm rot="0">
              <a:off x="10109088" y="1017077"/>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+62 856 4010 6027</a:t>
              </a:r>
            </a:p>
          </p:txBody>
        </p:sp>
        <p:sp>
          <p:nvSpPr>
            <p:cNvPr name="TextBox 8" id="8"/>
            <p:cNvSpPr txBox="true"/>
            <p:nvPr/>
          </p:nvSpPr>
          <p:spPr>
            <a:xfrm rot="0">
              <a:off x="17629305"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a:t>
              </a:r>
            </a:p>
          </p:txBody>
        </p:sp>
      </p:grpSp>
      <p:sp>
        <p:nvSpPr>
          <p:cNvPr name="Freeform 9" id="9"/>
          <p:cNvSpPr/>
          <p:nvPr/>
        </p:nvSpPr>
        <p:spPr>
          <a:xfrm flipH="false" flipV="false" rot="0">
            <a:off x="5862352" y="0"/>
            <a:ext cx="7315200" cy="2513769"/>
          </a:xfrm>
          <a:custGeom>
            <a:avLst/>
            <a:gdLst/>
            <a:ahLst/>
            <a:cxnLst/>
            <a:rect r="r" b="b" t="t" l="l"/>
            <a:pathLst>
              <a:path h="2513769" w="7315200">
                <a:moveTo>
                  <a:pt x="0" y="0"/>
                </a:moveTo>
                <a:lnTo>
                  <a:pt x="7315200" y="0"/>
                </a:lnTo>
                <a:lnTo>
                  <a:pt x="7315200" y="2513769"/>
                </a:lnTo>
                <a:lnTo>
                  <a:pt x="0" y="25137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126792" y="2141235"/>
            <a:ext cx="11978288" cy="6744531"/>
          </a:xfrm>
          <a:custGeom>
            <a:avLst/>
            <a:gdLst/>
            <a:ahLst/>
            <a:cxnLst/>
            <a:rect r="r" b="b" t="t" l="l"/>
            <a:pathLst>
              <a:path h="6744531" w="11978288">
                <a:moveTo>
                  <a:pt x="0" y="0"/>
                </a:moveTo>
                <a:lnTo>
                  <a:pt x="11978288" y="0"/>
                </a:lnTo>
                <a:lnTo>
                  <a:pt x="11978288" y="6744532"/>
                </a:lnTo>
                <a:lnTo>
                  <a:pt x="0" y="6744532"/>
                </a:lnTo>
                <a:lnTo>
                  <a:pt x="0" y="0"/>
                </a:lnTo>
                <a:close/>
              </a:path>
            </a:pathLst>
          </a:custGeom>
          <a:blipFill>
            <a:blip r:embed="rId7"/>
            <a:stretch>
              <a:fillRect l="0" t="0" r="0" b="0"/>
            </a:stretch>
          </a:blipFill>
        </p:spPr>
      </p:sp>
      <p:sp>
        <p:nvSpPr>
          <p:cNvPr name="Freeform 11" id="11"/>
          <p:cNvSpPr/>
          <p:nvPr/>
        </p:nvSpPr>
        <p:spPr>
          <a:xfrm flipH="false" flipV="false" rot="0">
            <a:off x="8574520" y="2065912"/>
            <a:ext cx="14600653" cy="8221088"/>
          </a:xfrm>
          <a:custGeom>
            <a:avLst/>
            <a:gdLst/>
            <a:ahLst/>
            <a:cxnLst/>
            <a:rect r="r" b="b" t="t" l="l"/>
            <a:pathLst>
              <a:path h="8221088" w="14600653">
                <a:moveTo>
                  <a:pt x="0" y="0"/>
                </a:moveTo>
                <a:lnTo>
                  <a:pt x="14600652" y="0"/>
                </a:lnTo>
                <a:lnTo>
                  <a:pt x="14600652" y="8221088"/>
                </a:lnTo>
                <a:lnTo>
                  <a:pt x="0" y="8221088"/>
                </a:lnTo>
                <a:lnTo>
                  <a:pt x="0" y="0"/>
                </a:lnTo>
                <a:close/>
              </a:path>
            </a:pathLst>
          </a:custGeom>
          <a:blipFill>
            <a:blip r:embed="rId8"/>
            <a:stretch>
              <a:fillRect l="0" t="0" r="0" b="0"/>
            </a:stretch>
          </a:blipFill>
        </p:spPr>
      </p:sp>
      <p:sp>
        <p:nvSpPr>
          <p:cNvPr name="TextBox 12" id="12"/>
          <p:cNvSpPr txBox="true"/>
          <p:nvPr/>
        </p:nvSpPr>
        <p:spPr>
          <a:xfrm rot="0">
            <a:off x="4500536" y="732223"/>
            <a:ext cx="10038832" cy="840604"/>
          </a:xfrm>
          <a:prstGeom prst="rect">
            <a:avLst/>
          </a:prstGeom>
        </p:spPr>
        <p:txBody>
          <a:bodyPr anchor="t" rtlCol="false" tIns="0" lIns="0" bIns="0" rIns="0">
            <a:spAutoFit/>
          </a:bodyPr>
          <a:lstStyle/>
          <a:p>
            <a:pPr algn="ctr">
              <a:lnSpc>
                <a:spcPts val="5930"/>
              </a:lnSpc>
            </a:pPr>
            <a:r>
              <a:rPr lang="en-US" sz="7145">
                <a:solidFill>
                  <a:srgbClr val="AE5771"/>
                </a:solidFill>
                <a:latin typeface="Great Vibes"/>
                <a:ea typeface="Great Vibes"/>
                <a:cs typeface="Great Vibes"/>
                <a:sym typeface="Great Vibes"/>
              </a:rPr>
              <a:t>Lycryx Brooch</a:t>
            </a:r>
          </a:p>
        </p:txBody>
      </p:sp>
      <p:sp>
        <p:nvSpPr>
          <p:cNvPr name="TextBox 13" id="13"/>
          <p:cNvSpPr txBox="true"/>
          <p:nvPr/>
        </p:nvSpPr>
        <p:spPr>
          <a:xfrm rot="0">
            <a:off x="-894832" y="8045290"/>
            <a:ext cx="10038832" cy="868925"/>
          </a:xfrm>
          <a:prstGeom prst="rect">
            <a:avLst/>
          </a:prstGeom>
        </p:spPr>
        <p:txBody>
          <a:bodyPr anchor="t" rtlCol="false" tIns="0" lIns="0" bIns="0" rIns="0">
            <a:spAutoFit/>
          </a:bodyPr>
          <a:lstStyle/>
          <a:p>
            <a:pPr algn="ctr">
              <a:lnSpc>
                <a:spcPts val="6262"/>
              </a:lnSpc>
            </a:pPr>
            <a:r>
              <a:rPr lang="en-US" sz="7545">
                <a:solidFill>
                  <a:srgbClr val="E2A1A1"/>
                </a:solidFill>
                <a:latin typeface="Great Vibes"/>
                <a:ea typeface="Great Vibes"/>
                <a:cs typeface="Great Vibes"/>
                <a:sym typeface="Great Vibes"/>
              </a:rPr>
              <a:t>Ocean Wave</a:t>
            </a:r>
          </a:p>
        </p:txBody>
      </p:sp>
      <p:sp>
        <p:nvSpPr>
          <p:cNvPr name="TextBox 14" id="14"/>
          <p:cNvSpPr txBox="true"/>
          <p:nvPr/>
        </p:nvSpPr>
        <p:spPr>
          <a:xfrm rot="0">
            <a:off x="7880005" y="8045290"/>
            <a:ext cx="10038832" cy="868925"/>
          </a:xfrm>
          <a:prstGeom prst="rect">
            <a:avLst/>
          </a:prstGeom>
        </p:spPr>
        <p:txBody>
          <a:bodyPr anchor="t" rtlCol="false" tIns="0" lIns="0" bIns="0" rIns="0">
            <a:spAutoFit/>
          </a:bodyPr>
          <a:lstStyle/>
          <a:p>
            <a:pPr algn="ctr">
              <a:lnSpc>
                <a:spcPts val="6262"/>
              </a:lnSpc>
            </a:pPr>
            <a:r>
              <a:rPr lang="en-US" sz="7545">
                <a:solidFill>
                  <a:srgbClr val="E2A1A1"/>
                </a:solidFill>
                <a:latin typeface="Great Vibes"/>
                <a:ea typeface="Great Vibes"/>
                <a:cs typeface="Great Vibes"/>
                <a:sym typeface="Great Vibes"/>
              </a:rPr>
              <a:t>Sweet Blush</a:t>
            </a:r>
          </a:p>
        </p:txBody>
      </p:sp>
      <p:sp>
        <p:nvSpPr>
          <p:cNvPr name="Freeform 15" id="15"/>
          <p:cNvSpPr/>
          <p:nvPr/>
        </p:nvSpPr>
        <p:spPr>
          <a:xfrm flipH="false" flipV="false" rot="0">
            <a:off x="87348" y="1880"/>
            <a:ext cx="2352156" cy="1255004"/>
          </a:xfrm>
          <a:custGeom>
            <a:avLst/>
            <a:gdLst/>
            <a:ahLst/>
            <a:cxnLst/>
            <a:rect r="r" b="b" t="t" l="l"/>
            <a:pathLst>
              <a:path h="1255004" w="2352156">
                <a:moveTo>
                  <a:pt x="0" y="0"/>
                </a:moveTo>
                <a:lnTo>
                  <a:pt x="2352157" y="0"/>
                </a:lnTo>
                <a:lnTo>
                  <a:pt x="2352157" y="1255004"/>
                </a:lnTo>
                <a:lnTo>
                  <a:pt x="0" y="1255004"/>
                </a:lnTo>
                <a:lnTo>
                  <a:pt x="0" y="0"/>
                </a:lnTo>
                <a:close/>
              </a:path>
            </a:pathLst>
          </a:custGeom>
          <a:blipFill>
            <a:blip r:embed="rId9"/>
            <a:stretch>
              <a:fillRect l="0" t="0" r="0" b="0"/>
            </a:stretch>
          </a:blipFill>
        </p:spPr>
      </p:sp>
      <p:sp>
        <p:nvSpPr>
          <p:cNvPr name="TextBox 16" id="16"/>
          <p:cNvSpPr txBox="true"/>
          <p:nvPr/>
        </p:nvSpPr>
        <p:spPr>
          <a:xfrm rot="0">
            <a:off x="15743167" y="308056"/>
            <a:ext cx="2175669" cy="720644"/>
          </a:xfrm>
          <a:prstGeom prst="rect">
            <a:avLst/>
          </a:prstGeom>
        </p:spPr>
        <p:txBody>
          <a:bodyPr anchor="t" rtlCol="false" tIns="0" lIns="0" bIns="0" rIns="0">
            <a:spAutoFit/>
          </a:bodyPr>
          <a:lstStyle/>
          <a:p>
            <a:pPr algn="ctr">
              <a:lnSpc>
                <a:spcPts val="5954"/>
              </a:lnSpc>
              <a:spcBef>
                <a:spcPct val="0"/>
              </a:spcBef>
            </a:pPr>
            <a:r>
              <a:rPr lang="en-US" b="true" sz="4253" i="true">
                <a:solidFill>
                  <a:srgbClr val="E2A1A1"/>
                </a:solidFill>
                <a:latin typeface="DM Sans Bold Italics"/>
                <a:ea typeface="DM Sans Bold Italics"/>
                <a:cs typeface="DM Sans Bold Italics"/>
                <a:sym typeface="DM Sans Bold Italics"/>
              </a:rPr>
              <a:t>3926.90</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87348" y="8885767"/>
            <a:ext cx="18865207" cy="1759946"/>
            <a:chOff x="0" y="0"/>
            <a:chExt cx="25153609" cy="2346594"/>
          </a:xfrm>
        </p:grpSpPr>
        <p:sp>
          <p:nvSpPr>
            <p:cNvPr name="TextBox 3" id="3"/>
            <p:cNvSpPr txBox="true"/>
            <p:nvPr/>
          </p:nvSpPr>
          <p:spPr>
            <a:xfrm rot="0">
              <a:off x="1029116"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lycryxdecoupage.pkl@gmail.com</a:t>
              </a:r>
            </a:p>
          </p:txBody>
        </p:sp>
        <p:sp>
          <p:nvSpPr>
            <p:cNvPr name="Freeform 4" id="4"/>
            <p:cNvSpPr/>
            <p:nvPr/>
          </p:nvSpPr>
          <p:spPr>
            <a:xfrm flipH="false" flipV="false" rot="0">
              <a:off x="0" y="971592"/>
              <a:ext cx="768958" cy="723725"/>
            </a:xfrm>
            <a:custGeom>
              <a:avLst/>
              <a:gdLst/>
              <a:ahLst/>
              <a:cxnLst/>
              <a:rect r="r" b="b" t="t" l="l"/>
              <a:pathLst>
                <a:path h="723725" w="768958">
                  <a:moveTo>
                    <a:pt x="0" y="0"/>
                  </a:moveTo>
                  <a:lnTo>
                    <a:pt x="768958" y="0"/>
                  </a:lnTo>
                  <a:lnTo>
                    <a:pt x="768958" y="723725"/>
                  </a:lnTo>
                  <a:lnTo>
                    <a:pt x="0" y="723725"/>
                  </a:lnTo>
                  <a:lnTo>
                    <a:pt x="0" y="0"/>
                  </a:lnTo>
                  <a:close/>
                </a:path>
              </a:pathLst>
            </a:custGeom>
            <a:blipFill>
              <a:blip r:embed="rId2"/>
              <a:stretch>
                <a:fillRect l="0" t="0" r="0" b="0"/>
              </a:stretch>
            </a:blipFill>
          </p:spPr>
        </p:sp>
        <p:sp>
          <p:nvSpPr>
            <p:cNvPr name="Freeform 5" id="5"/>
            <p:cNvSpPr/>
            <p:nvPr/>
          </p:nvSpPr>
          <p:spPr>
            <a:xfrm flipH="false" flipV="false" rot="0">
              <a:off x="8441913" y="0"/>
              <a:ext cx="2346594" cy="2346594"/>
            </a:xfrm>
            <a:custGeom>
              <a:avLst/>
              <a:gdLst/>
              <a:ahLst/>
              <a:cxnLst/>
              <a:rect r="r" b="b" t="t" l="l"/>
              <a:pathLst>
                <a:path h="2346594" w="2346594">
                  <a:moveTo>
                    <a:pt x="0" y="0"/>
                  </a:moveTo>
                  <a:lnTo>
                    <a:pt x="2346594" y="0"/>
                  </a:lnTo>
                  <a:lnTo>
                    <a:pt x="2346594" y="2346594"/>
                  </a:lnTo>
                  <a:lnTo>
                    <a:pt x="0" y="2346594"/>
                  </a:lnTo>
                  <a:lnTo>
                    <a:pt x="0" y="0"/>
                  </a:lnTo>
                  <a:close/>
                </a:path>
              </a:pathLst>
            </a:custGeom>
            <a:blipFill>
              <a:blip r:embed="rId3"/>
              <a:stretch>
                <a:fillRect l="0" t="0" r="0" b="0"/>
              </a:stretch>
            </a:blipFill>
          </p:spPr>
        </p:sp>
        <p:sp>
          <p:nvSpPr>
            <p:cNvPr name="Freeform 6" id="6"/>
            <p:cNvSpPr/>
            <p:nvPr/>
          </p:nvSpPr>
          <p:spPr>
            <a:xfrm flipH="false" flipV="false" rot="0">
              <a:off x="16422216" y="702820"/>
              <a:ext cx="940954" cy="940954"/>
            </a:xfrm>
            <a:custGeom>
              <a:avLst/>
              <a:gdLst/>
              <a:ahLst/>
              <a:cxnLst/>
              <a:rect r="r" b="b" t="t" l="l"/>
              <a:pathLst>
                <a:path h="940954" w="940954">
                  <a:moveTo>
                    <a:pt x="0" y="0"/>
                  </a:moveTo>
                  <a:lnTo>
                    <a:pt x="940955" y="0"/>
                  </a:lnTo>
                  <a:lnTo>
                    <a:pt x="940955" y="940954"/>
                  </a:lnTo>
                  <a:lnTo>
                    <a:pt x="0" y="940954"/>
                  </a:lnTo>
                  <a:lnTo>
                    <a:pt x="0" y="0"/>
                  </a:lnTo>
                  <a:close/>
                </a:path>
              </a:pathLst>
            </a:custGeom>
            <a:blipFill>
              <a:blip r:embed="rId4"/>
              <a:stretch>
                <a:fillRect l="0" t="0" r="0" b="0"/>
              </a:stretch>
            </a:blipFill>
          </p:spPr>
        </p:sp>
        <p:sp>
          <p:nvSpPr>
            <p:cNvPr name="TextBox 7" id="7"/>
            <p:cNvSpPr txBox="true"/>
            <p:nvPr/>
          </p:nvSpPr>
          <p:spPr>
            <a:xfrm rot="0">
              <a:off x="10109088" y="1017077"/>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+62 856 4010 6027</a:t>
              </a:r>
            </a:p>
          </p:txBody>
        </p:sp>
        <p:sp>
          <p:nvSpPr>
            <p:cNvPr name="TextBox 8" id="8"/>
            <p:cNvSpPr txBox="true"/>
            <p:nvPr/>
          </p:nvSpPr>
          <p:spPr>
            <a:xfrm rot="0">
              <a:off x="17629305"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a:t>
              </a:r>
            </a:p>
          </p:txBody>
        </p:sp>
      </p:grpSp>
      <p:sp>
        <p:nvSpPr>
          <p:cNvPr name="Freeform 9" id="9"/>
          <p:cNvSpPr/>
          <p:nvPr/>
        </p:nvSpPr>
        <p:spPr>
          <a:xfrm flipH="false" flipV="false" rot="-5400000">
            <a:off x="406610" y="-1787406"/>
            <a:ext cx="7258004" cy="12890215"/>
          </a:xfrm>
          <a:custGeom>
            <a:avLst/>
            <a:gdLst/>
            <a:ahLst/>
            <a:cxnLst/>
            <a:rect r="r" b="b" t="t" l="l"/>
            <a:pathLst>
              <a:path h="12890215" w="7258004">
                <a:moveTo>
                  <a:pt x="0" y="0"/>
                </a:moveTo>
                <a:lnTo>
                  <a:pt x="7258004" y="0"/>
                </a:lnTo>
                <a:lnTo>
                  <a:pt x="7258004" y="12890216"/>
                </a:lnTo>
                <a:lnTo>
                  <a:pt x="0" y="12890216"/>
                </a:lnTo>
                <a:lnTo>
                  <a:pt x="0" y="0"/>
                </a:lnTo>
                <a:close/>
              </a:path>
            </a:pathLst>
          </a:custGeom>
          <a:blipFill>
            <a:blip r:embed="rId5"/>
            <a:stretch>
              <a:fillRect l="0" t="0" r="0" b="0"/>
            </a:stretch>
          </a:blipFill>
        </p:spPr>
      </p:sp>
      <p:sp>
        <p:nvSpPr>
          <p:cNvPr name="Freeform 10" id="10"/>
          <p:cNvSpPr/>
          <p:nvPr/>
        </p:nvSpPr>
        <p:spPr>
          <a:xfrm flipH="false" flipV="false" rot="0">
            <a:off x="5862352" y="0"/>
            <a:ext cx="7315200" cy="2513769"/>
          </a:xfrm>
          <a:custGeom>
            <a:avLst/>
            <a:gdLst/>
            <a:ahLst/>
            <a:cxnLst/>
            <a:rect r="r" b="b" t="t" l="l"/>
            <a:pathLst>
              <a:path h="2513769" w="7315200">
                <a:moveTo>
                  <a:pt x="0" y="0"/>
                </a:moveTo>
                <a:lnTo>
                  <a:pt x="7315200" y="0"/>
                </a:lnTo>
                <a:lnTo>
                  <a:pt x="7315200" y="2513769"/>
                </a:lnTo>
                <a:lnTo>
                  <a:pt x="0" y="25137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4914186" y="1182163"/>
            <a:ext cx="12345114" cy="6951078"/>
          </a:xfrm>
          <a:custGeom>
            <a:avLst/>
            <a:gdLst/>
            <a:ahLst/>
            <a:cxnLst/>
            <a:rect r="r" b="b" t="t" l="l"/>
            <a:pathLst>
              <a:path h="6951078" w="12345114">
                <a:moveTo>
                  <a:pt x="0" y="0"/>
                </a:moveTo>
                <a:lnTo>
                  <a:pt x="12345114" y="0"/>
                </a:lnTo>
                <a:lnTo>
                  <a:pt x="12345114" y="6951078"/>
                </a:lnTo>
                <a:lnTo>
                  <a:pt x="0" y="6951078"/>
                </a:lnTo>
                <a:lnTo>
                  <a:pt x="0" y="0"/>
                </a:lnTo>
                <a:close/>
              </a:path>
            </a:pathLst>
          </a:custGeom>
          <a:blipFill>
            <a:blip r:embed="rId8"/>
            <a:stretch>
              <a:fillRect l="0" t="0" r="0" b="0"/>
            </a:stretch>
          </a:blipFill>
        </p:spPr>
      </p:sp>
      <p:sp>
        <p:nvSpPr>
          <p:cNvPr name="TextBox 12" id="12"/>
          <p:cNvSpPr txBox="true"/>
          <p:nvPr/>
        </p:nvSpPr>
        <p:spPr>
          <a:xfrm rot="0">
            <a:off x="4500536" y="732223"/>
            <a:ext cx="10038832" cy="840604"/>
          </a:xfrm>
          <a:prstGeom prst="rect">
            <a:avLst/>
          </a:prstGeom>
        </p:spPr>
        <p:txBody>
          <a:bodyPr anchor="t" rtlCol="false" tIns="0" lIns="0" bIns="0" rIns="0">
            <a:spAutoFit/>
          </a:bodyPr>
          <a:lstStyle/>
          <a:p>
            <a:pPr algn="ctr">
              <a:lnSpc>
                <a:spcPts val="5930"/>
              </a:lnSpc>
            </a:pPr>
            <a:r>
              <a:rPr lang="en-US" sz="7145">
                <a:solidFill>
                  <a:srgbClr val="AE5771"/>
                </a:solidFill>
                <a:latin typeface="Great Vibes"/>
                <a:ea typeface="Great Vibes"/>
                <a:cs typeface="Great Vibes"/>
                <a:sym typeface="Great Vibes"/>
              </a:rPr>
              <a:t>Lycryx Brooch</a:t>
            </a:r>
          </a:p>
        </p:txBody>
      </p:sp>
      <p:sp>
        <p:nvSpPr>
          <p:cNvPr name="TextBox 13" id="13"/>
          <p:cNvSpPr txBox="true"/>
          <p:nvPr/>
        </p:nvSpPr>
        <p:spPr>
          <a:xfrm rot="0">
            <a:off x="-1406073" y="7990354"/>
            <a:ext cx="10038832" cy="868925"/>
          </a:xfrm>
          <a:prstGeom prst="rect">
            <a:avLst/>
          </a:prstGeom>
        </p:spPr>
        <p:txBody>
          <a:bodyPr anchor="t" rtlCol="false" tIns="0" lIns="0" bIns="0" rIns="0">
            <a:spAutoFit/>
          </a:bodyPr>
          <a:lstStyle/>
          <a:p>
            <a:pPr algn="ctr">
              <a:lnSpc>
                <a:spcPts val="6262"/>
              </a:lnSpc>
            </a:pPr>
            <a:r>
              <a:rPr lang="en-US" sz="7545">
                <a:solidFill>
                  <a:srgbClr val="E2A1A1"/>
                </a:solidFill>
                <a:latin typeface="Great Vibes"/>
                <a:ea typeface="Great Vibes"/>
                <a:cs typeface="Great Vibes"/>
                <a:sym typeface="Great Vibes"/>
              </a:rPr>
              <a:t>Pink Petal</a:t>
            </a:r>
          </a:p>
        </p:txBody>
      </p:sp>
      <p:sp>
        <p:nvSpPr>
          <p:cNvPr name="TextBox 14" id="14"/>
          <p:cNvSpPr txBox="true"/>
          <p:nvPr/>
        </p:nvSpPr>
        <p:spPr>
          <a:xfrm rot="0">
            <a:off x="8249168" y="7836891"/>
            <a:ext cx="10038832" cy="868925"/>
          </a:xfrm>
          <a:prstGeom prst="rect">
            <a:avLst/>
          </a:prstGeom>
        </p:spPr>
        <p:txBody>
          <a:bodyPr anchor="t" rtlCol="false" tIns="0" lIns="0" bIns="0" rIns="0">
            <a:spAutoFit/>
          </a:bodyPr>
          <a:lstStyle/>
          <a:p>
            <a:pPr algn="ctr">
              <a:lnSpc>
                <a:spcPts val="6262"/>
              </a:lnSpc>
            </a:pPr>
            <a:r>
              <a:rPr lang="en-US" sz="7545">
                <a:solidFill>
                  <a:srgbClr val="E2A1A1"/>
                </a:solidFill>
                <a:latin typeface="Great Vibes"/>
                <a:ea typeface="Great Vibes"/>
                <a:cs typeface="Great Vibes"/>
                <a:sym typeface="Great Vibes"/>
              </a:rPr>
              <a:t>Rose Quartz</a:t>
            </a:r>
          </a:p>
        </p:txBody>
      </p:sp>
      <p:sp>
        <p:nvSpPr>
          <p:cNvPr name="Freeform 15" id="15"/>
          <p:cNvSpPr/>
          <p:nvPr/>
        </p:nvSpPr>
        <p:spPr>
          <a:xfrm flipH="false" flipV="false" rot="0">
            <a:off x="292275" y="317823"/>
            <a:ext cx="2352156" cy="1255004"/>
          </a:xfrm>
          <a:custGeom>
            <a:avLst/>
            <a:gdLst/>
            <a:ahLst/>
            <a:cxnLst/>
            <a:rect r="r" b="b" t="t" l="l"/>
            <a:pathLst>
              <a:path h="1255004" w="2352156">
                <a:moveTo>
                  <a:pt x="0" y="0"/>
                </a:moveTo>
                <a:lnTo>
                  <a:pt x="2352156" y="0"/>
                </a:lnTo>
                <a:lnTo>
                  <a:pt x="2352156" y="1255004"/>
                </a:lnTo>
                <a:lnTo>
                  <a:pt x="0" y="1255004"/>
                </a:lnTo>
                <a:lnTo>
                  <a:pt x="0" y="0"/>
                </a:lnTo>
                <a:close/>
              </a:path>
            </a:pathLst>
          </a:custGeom>
          <a:blipFill>
            <a:blip r:embed="rId9"/>
            <a:stretch>
              <a:fillRect l="0" t="0" r="0" b="0"/>
            </a:stretch>
          </a:blipFill>
        </p:spPr>
      </p:sp>
      <p:sp>
        <p:nvSpPr>
          <p:cNvPr name="TextBox 16" id="16"/>
          <p:cNvSpPr txBox="true"/>
          <p:nvPr/>
        </p:nvSpPr>
        <p:spPr>
          <a:xfrm rot="0">
            <a:off x="15684767" y="408373"/>
            <a:ext cx="2175669" cy="720644"/>
          </a:xfrm>
          <a:prstGeom prst="rect">
            <a:avLst/>
          </a:prstGeom>
        </p:spPr>
        <p:txBody>
          <a:bodyPr anchor="t" rtlCol="false" tIns="0" lIns="0" bIns="0" rIns="0">
            <a:spAutoFit/>
          </a:bodyPr>
          <a:lstStyle/>
          <a:p>
            <a:pPr algn="ctr">
              <a:lnSpc>
                <a:spcPts val="5954"/>
              </a:lnSpc>
              <a:spcBef>
                <a:spcPct val="0"/>
              </a:spcBef>
            </a:pPr>
            <a:r>
              <a:rPr lang="en-US" b="true" sz="4253" i="true">
                <a:solidFill>
                  <a:srgbClr val="E2A1A1"/>
                </a:solidFill>
                <a:latin typeface="DM Sans Bold Italics"/>
                <a:ea typeface="DM Sans Bold Italics"/>
                <a:cs typeface="DM Sans Bold Italics"/>
                <a:sym typeface="DM Sans Bold Italics"/>
              </a:rPr>
              <a:t>3926.90</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87348" y="8885767"/>
            <a:ext cx="18865207" cy="1759946"/>
            <a:chOff x="0" y="0"/>
            <a:chExt cx="25153609" cy="2346594"/>
          </a:xfrm>
        </p:grpSpPr>
        <p:sp>
          <p:nvSpPr>
            <p:cNvPr name="TextBox 3" id="3"/>
            <p:cNvSpPr txBox="true"/>
            <p:nvPr/>
          </p:nvSpPr>
          <p:spPr>
            <a:xfrm rot="0">
              <a:off x="1029116"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lycryxdecoupage.pkl@gmail.com</a:t>
              </a:r>
            </a:p>
          </p:txBody>
        </p:sp>
        <p:sp>
          <p:nvSpPr>
            <p:cNvPr name="Freeform 4" id="4"/>
            <p:cNvSpPr/>
            <p:nvPr/>
          </p:nvSpPr>
          <p:spPr>
            <a:xfrm flipH="false" flipV="false" rot="0">
              <a:off x="0" y="971592"/>
              <a:ext cx="768958" cy="723725"/>
            </a:xfrm>
            <a:custGeom>
              <a:avLst/>
              <a:gdLst/>
              <a:ahLst/>
              <a:cxnLst/>
              <a:rect r="r" b="b" t="t" l="l"/>
              <a:pathLst>
                <a:path h="723725" w="768958">
                  <a:moveTo>
                    <a:pt x="0" y="0"/>
                  </a:moveTo>
                  <a:lnTo>
                    <a:pt x="768958" y="0"/>
                  </a:lnTo>
                  <a:lnTo>
                    <a:pt x="768958" y="723725"/>
                  </a:lnTo>
                  <a:lnTo>
                    <a:pt x="0" y="723725"/>
                  </a:lnTo>
                  <a:lnTo>
                    <a:pt x="0" y="0"/>
                  </a:lnTo>
                  <a:close/>
                </a:path>
              </a:pathLst>
            </a:custGeom>
            <a:blipFill>
              <a:blip r:embed="rId2"/>
              <a:stretch>
                <a:fillRect l="0" t="0" r="0" b="0"/>
              </a:stretch>
            </a:blipFill>
          </p:spPr>
        </p:sp>
        <p:sp>
          <p:nvSpPr>
            <p:cNvPr name="Freeform 5" id="5"/>
            <p:cNvSpPr/>
            <p:nvPr/>
          </p:nvSpPr>
          <p:spPr>
            <a:xfrm flipH="false" flipV="false" rot="0">
              <a:off x="8441913" y="0"/>
              <a:ext cx="2346594" cy="2346594"/>
            </a:xfrm>
            <a:custGeom>
              <a:avLst/>
              <a:gdLst/>
              <a:ahLst/>
              <a:cxnLst/>
              <a:rect r="r" b="b" t="t" l="l"/>
              <a:pathLst>
                <a:path h="2346594" w="2346594">
                  <a:moveTo>
                    <a:pt x="0" y="0"/>
                  </a:moveTo>
                  <a:lnTo>
                    <a:pt x="2346594" y="0"/>
                  </a:lnTo>
                  <a:lnTo>
                    <a:pt x="2346594" y="2346594"/>
                  </a:lnTo>
                  <a:lnTo>
                    <a:pt x="0" y="2346594"/>
                  </a:lnTo>
                  <a:lnTo>
                    <a:pt x="0" y="0"/>
                  </a:lnTo>
                  <a:close/>
                </a:path>
              </a:pathLst>
            </a:custGeom>
            <a:blipFill>
              <a:blip r:embed="rId3"/>
              <a:stretch>
                <a:fillRect l="0" t="0" r="0" b="0"/>
              </a:stretch>
            </a:blipFill>
          </p:spPr>
        </p:sp>
        <p:sp>
          <p:nvSpPr>
            <p:cNvPr name="Freeform 6" id="6"/>
            <p:cNvSpPr/>
            <p:nvPr/>
          </p:nvSpPr>
          <p:spPr>
            <a:xfrm flipH="false" flipV="false" rot="0">
              <a:off x="16422216" y="702820"/>
              <a:ext cx="940954" cy="940954"/>
            </a:xfrm>
            <a:custGeom>
              <a:avLst/>
              <a:gdLst/>
              <a:ahLst/>
              <a:cxnLst/>
              <a:rect r="r" b="b" t="t" l="l"/>
              <a:pathLst>
                <a:path h="940954" w="940954">
                  <a:moveTo>
                    <a:pt x="0" y="0"/>
                  </a:moveTo>
                  <a:lnTo>
                    <a:pt x="940955" y="0"/>
                  </a:lnTo>
                  <a:lnTo>
                    <a:pt x="940955" y="940954"/>
                  </a:lnTo>
                  <a:lnTo>
                    <a:pt x="0" y="940954"/>
                  </a:lnTo>
                  <a:lnTo>
                    <a:pt x="0" y="0"/>
                  </a:lnTo>
                  <a:close/>
                </a:path>
              </a:pathLst>
            </a:custGeom>
            <a:blipFill>
              <a:blip r:embed="rId4"/>
              <a:stretch>
                <a:fillRect l="0" t="0" r="0" b="0"/>
              </a:stretch>
            </a:blipFill>
          </p:spPr>
        </p:sp>
        <p:sp>
          <p:nvSpPr>
            <p:cNvPr name="TextBox 7" id="7"/>
            <p:cNvSpPr txBox="true"/>
            <p:nvPr/>
          </p:nvSpPr>
          <p:spPr>
            <a:xfrm rot="0">
              <a:off x="10109088" y="1017077"/>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+62 856 4010 6027</a:t>
              </a:r>
            </a:p>
          </p:txBody>
        </p:sp>
        <p:sp>
          <p:nvSpPr>
            <p:cNvPr name="TextBox 8" id="8"/>
            <p:cNvSpPr txBox="true"/>
            <p:nvPr/>
          </p:nvSpPr>
          <p:spPr>
            <a:xfrm rot="0">
              <a:off x="17629305" y="1030333"/>
              <a:ext cx="7524305" cy="558055"/>
            </a:xfrm>
            <a:prstGeom prst="rect">
              <a:avLst/>
            </a:prstGeom>
          </p:spPr>
          <p:txBody>
            <a:bodyPr anchor="t" rtlCol="false" tIns="0" lIns="0" bIns="0" rIns="0">
              <a:spAutoFit/>
            </a:bodyPr>
            <a:lstStyle/>
            <a:p>
              <a:pPr algn="l" marL="0" indent="0" lvl="0">
                <a:lnSpc>
                  <a:spcPts val="3574"/>
                </a:lnSpc>
                <a:spcBef>
                  <a:spcPct val="0"/>
                </a:spcBef>
              </a:pPr>
              <a:r>
                <a:rPr lang="en-US" b="true" sz="2553" i="true">
                  <a:solidFill>
                    <a:srgbClr val="FFFFFF"/>
                  </a:solidFill>
                  <a:latin typeface="DM Sans Bold Italics"/>
                  <a:ea typeface="DM Sans Bold Italics"/>
                  <a:cs typeface="DM Sans Bold Italics"/>
                  <a:sym typeface="DM Sans Bold Italics"/>
                </a:rPr>
                <a:t>@lycryxdecoupage.pkl</a:t>
              </a:r>
            </a:p>
          </p:txBody>
        </p:sp>
      </p:grpSp>
      <p:sp>
        <p:nvSpPr>
          <p:cNvPr name="Freeform 9" id="9"/>
          <p:cNvSpPr/>
          <p:nvPr/>
        </p:nvSpPr>
        <p:spPr>
          <a:xfrm flipH="false" flipV="false" rot="0">
            <a:off x="5862352" y="0"/>
            <a:ext cx="7315200" cy="2513769"/>
          </a:xfrm>
          <a:custGeom>
            <a:avLst/>
            <a:gdLst/>
            <a:ahLst/>
            <a:cxnLst/>
            <a:rect r="r" b="b" t="t" l="l"/>
            <a:pathLst>
              <a:path h="2513769" w="7315200">
                <a:moveTo>
                  <a:pt x="0" y="0"/>
                </a:moveTo>
                <a:lnTo>
                  <a:pt x="7315200" y="0"/>
                </a:lnTo>
                <a:lnTo>
                  <a:pt x="7315200" y="2513769"/>
                </a:lnTo>
                <a:lnTo>
                  <a:pt x="0" y="25137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4922380" y="1572827"/>
            <a:ext cx="14442332" cy="8131944"/>
          </a:xfrm>
          <a:custGeom>
            <a:avLst/>
            <a:gdLst/>
            <a:ahLst/>
            <a:cxnLst/>
            <a:rect r="r" b="b" t="t" l="l"/>
            <a:pathLst>
              <a:path h="8131944" w="14442332">
                <a:moveTo>
                  <a:pt x="0" y="0"/>
                </a:moveTo>
                <a:lnTo>
                  <a:pt x="14442332" y="0"/>
                </a:lnTo>
                <a:lnTo>
                  <a:pt x="14442332" y="8131944"/>
                </a:lnTo>
                <a:lnTo>
                  <a:pt x="0" y="8131944"/>
                </a:lnTo>
                <a:lnTo>
                  <a:pt x="0" y="0"/>
                </a:lnTo>
                <a:close/>
              </a:path>
            </a:pathLst>
          </a:custGeom>
          <a:blipFill>
            <a:blip r:embed="rId7"/>
            <a:stretch>
              <a:fillRect l="0" t="0" r="0" b="0"/>
            </a:stretch>
          </a:blipFill>
        </p:spPr>
      </p:sp>
      <p:sp>
        <p:nvSpPr>
          <p:cNvPr name="Freeform 11" id="11"/>
          <p:cNvSpPr/>
          <p:nvPr/>
        </p:nvSpPr>
        <p:spPr>
          <a:xfrm flipH="false" flipV="false" rot="0">
            <a:off x="5429565" y="1028700"/>
            <a:ext cx="12425648" cy="6996424"/>
          </a:xfrm>
          <a:custGeom>
            <a:avLst/>
            <a:gdLst/>
            <a:ahLst/>
            <a:cxnLst/>
            <a:rect r="r" b="b" t="t" l="l"/>
            <a:pathLst>
              <a:path h="6996424" w="12425648">
                <a:moveTo>
                  <a:pt x="0" y="0"/>
                </a:moveTo>
                <a:lnTo>
                  <a:pt x="12425649" y="0"/>
                </a:lnTo>
                <a:lnTo>
                  <a:pt x="12425649" y="6996424"/>
                </a:lnTo>
                <a:lnTo>
                  <a:pt x="0" y="6996424"/>
                </a:lnTo>
                <a:lnTo>
                  <a:pt x="0" y="0"/>
                </a:lnTo>
                <a:close/>
              </a:path>
            </a:pathLst>
          </a:custGeom>
          <a:blipFill>
            <a:blip r:embed="rId8"/>
            <a:stretch>
              <a:fillRect l="0" t="0" r="0" b="0"/>
            </a:stretch>
          </a:blipFill>
        </p:spPr>
      </p:sp>
      <p:sp>
        <p:nvSpPr>
          <p:cNvPr name="TextBox 12" id="12"/>
          <p:cNvSpPr txBox="true"/>
          <p:nvPr/>
        </p:nvSpPr>
        <p:spPr>
          <a:xfrm rot="0">
            <a:off x="4500536" y="732223"/>
            <a:ext cx="10038832" cy="840604"/>
          </a:xfrm>
          <a:prstGeom prst="rect">
            <a:avLst/>
          </a:prstGeom>
        </p:spPr>
        <p:txBody>
          <a:bodyPr anchor="t" rtlCol="false" tIns="0" lIns="0" bIns="0" rIns="0">
            <a:spAutoFit/>
          </a:bodyPr>
          <a:lstStyle/>
          <a:p>
            <a:pPr algn="ctr">
              <a:lnSpc>
                <a:spcPts val="5930"/>
              </a:lnSpc>
            </a:pPr>
            <a:r>
              <a:rPr lang="en-US" sz="7145">
                <a:solidFill>
                  <a:srgbClr val="AE5771"/>
                </a:solidFill>
                <a:latin typeface="Great Vibes"/>
                <a:ea typeface="Great Vibes"/>
                <a:cs typeface="Great Vibes"/>
                <a:sym typeface="Great Vibes"/>
              </a:rPr>
              <a:t>Lycryx Brooch</a:t>
            </a:r>
          </a:p>
        </p:txBody>
      </p:sp>
      <p:sp>
        <p:nvSpPr>
          <p:cNvPr name="TextBox 13" id="13"/>
          <p:cNvSpPr txBox="true"/>
          <p:nvPr/>
        </p:nvSpPr>
        <p:spPr>
          <a:xfrm rot="0">
            <a:off x="-1406073" y="7990354"/>
            <a:ext cx="10038832" cy="868925"/>
          </a:xfrm>
          <a:prstGeom prst="rect">
            <a:avLst/>
          </a:prstGeom>
        </p:spPr>
        <p:txBody>
          <a:bodyPr anchor="t" rtlCol="false" tIns="0" lIns="0" bIns="0" rIns="0">
            <a:spAutoFit/>
          </a:bodyPr>
          <a:lstStyle/>
          <a:p>
            <a:pPr algn="ctr">
              <a:lnSpc>
                <a:spcPts val="6262"/>
              </a:lnSpc>
            </a:pPr>
            <a:r>
              <a:rPr lang="en-US" sz="7545">
                <a:solidFill>
                  <a:srgbClr val="E2A1A1"/>
                </a:solidFill>
                <a:latin typeface="Great Vibes"/>
                <a:ea typeface="Great Vibes"/>
                <a:cs typeface="Great Vibes"/>
                <a:sym typeface="Great Vibes"/>
              </a:rPr>
              <a:t>Autumn Glow</a:t>
            </a:r>
          </a:p>
        </p:txBody>
      </p:sp>
      <p:sp>
        <p:nvSpPr>
          <p:cNvPr name="TextBox 14" id="14"/>
          <p:cNvSpPr txBox="true"/>
          <p:nvPr/>
        </p:nvSpPr>
        <p:spPr>
          <a:xfrm rot="0">
            <a:off x="8249168" y="7990354"/>
            <a:ext cx="10038832" cy="868925"/>
          </a:xfrm>
          <a:prstGeom prst="rect">
            <a:avLst/>
          </a:prstGeom>
        </p:spPr>
        <p:txBody>
          <a:bodyPr anchor="t" rtlCol="false" tIns="0" lIns="0" bIns="0" rIns="0">
            <a:spAutoFit/>
          </a:bodyPr>
          <a:lstStyle/>
          <a:p>
            <a:pPr algn="ctr">
              <a:lnSpc>
                <a:spcPts val="6262"/>
              </a:lnSpc>
            </a:pPr>
            <a:r>
              <a:rPr lang="en-US" sz="7545">
                <a:solidFill>
                  <a:srgbClr val="E2A1A1"/>
                </a:solidFill>
                <a:latin typeface="Great Vibes"/>
                <a:ea typeface="Great Vibes"/>
                <a:cs typeface="Great Vibes"/>
                <a:sym typeface="Great Vibes"/>
              </a:rPr>
              <a:t>Sunset Spark</a:t>
            </a:r>
          </a:p>
        </p:txBody>
      </p:sp>
      <p:sp>
        <p:nvSpPr>
          <p:cNvPr name="Freeform 15" id="15"/>
          <p:cNvSpPr/>
          <p:nvPr/>
        </p:nvSpPr>
        <p:spPr>
          <a:xfrm flipH="false" flipV="false" rot="0">
            <a:off x="87348" y="289248"/>
            <a:ext cx="2352156" cy="1255004"/>
          </a:xfrm>
          <a:custGeom>
            <a:avLst/>
            <a:gdLst/>
            <a:ahLst/>
            <a:cxnLst/>
            <a:rect r="r" b="b" t="t" l="l"/>
            <a:pathLst>
              <a:path h="1255004" w="2352156">
                <a:moveTo>
                  <a:pt x="0" y="0"/>
                </a:moveTo>
                <a:lnTo>
                  <a:pt x="2352157" y="0"/>
                </a:lnTo>
                <a:lnTo>
                  <a:pt x="2352157" y="1255004"/>
                </a:lnTo>
                <a:lnTo>
                  <a:pt x="0" y="1255004"/>
                </a:lnTo>
                <a:lnTo>
                  <a:pt x="0" y="0"/>
                </a:lnTo>
                <a:close/>
              </a:path>
            </a:pathLst>
          </a:custGeom>
          <a:blipFill>
            <a:blip r:embed="rId9"/>
            <a:stretch>
              <a:fillRect l="0" t="0" r="0" b="0"/>
            </a:stretch>
          </a:blipFill>
        </p:spPr>
      </p:sp>
      <p:sp>
        <p:nvSpPr>
          <p:cNvPr name="TextBox 16" id="16"/>
          <p:cNvSpPr txBox="true"/>
          <p:nvPr/>
        </p:nvSpPr>
        <p:spPr>
          <a:xfrm rot="0">
            <a:off x="15679545" y="279481"/>
            <a:ext cx="2175669" cy="720644"/>
          </a:xfrm>
          <a:prstGeom prst="rect">
            <a:avLst/>
          </a:prstGeom>
        </p:spPr>
        <p:txBody>
          <a:bodyPr anchor="t" rtlCol="false" tIns="0" lIns="0" bIns="0" rIns="0">
            <a:spAutoFit/>
          </a:bodyPr>
          <a:lstStyle/>
          <a:p>
            <a:pPr algn="ctr">
              <a:lnSpc>
                <a:spcPts val="5954"/>
              </a:lnSpc>
              <a:spcBef>
                <a:spcPct val="0"/>
              </a:spcBef>
            </a:pPr>
            <a:r>
              <a:rPr lang="en-US" b="true" sz="4253" i="true">
                <a:solidFill>
                  <a:srgbClr val="E2A1A1"/>
                </a:solidFill>
                <a:latin typeface="DM Sans Bold Italics"/>
                <a:ea typeface="DM Sans Bold Italics"/>
                <a:cs typeface="DM Sans Bold Italics"/>
                <a:sym typeface="DM Sans Bold Italics"/>
              </a:rPr>
              <a:t>3926.90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DAGXwdrMouk</dc:identifier>
  <dcterms:modified xsi:type="dcterms:W3CDTF">2011-08-01T06:04:30Z</dcterms:modified>
  <cp:revision>1</cp:revision>
  <dc:title>e catalog accesories</dc:title>
</cp:coreProperties>
</file>